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82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4" r:id="rId19"/>
    <p:sldId id="285" r:id="rId20"/>
    <p:sldId id="275" r:id="rId21"/>
    <p:sldId id="276" r:id="rId22"/>
    <p:sldId id="277" r:id="rId23"/>
    <p:sldId id="278" r:id="rId24"/>
    <p:sldId id="284" r:id="rId25"/>
    <p:sldId id="279" r:id="rId26"/>
    <p:sldId id="280" r:id="rId27"/>
    <p:sldId id="281" r:id="rId28"/>
  </p:sldIdLst>
  <p:sldSz cx="18288000" cy="10287000"/>
  <p:notesSz cx="6858000" cy="9144000"/>
  <p:embeddedFontLst>
    <p:embeddedFont>
      <p:font typeface="Bricolage Grotesque" panose="020B0604020202020204" charset="0"/>
      <p:regular r:id="rId30"/>
    </p:embeddedFont>
    <p:embeddedFont>
      <p:font typeface="Bricolage Grotesque Bold" panose="020B0604020202020204" charset="0"/>
      <p:regular r:id="rId31"/>
    </p:embeddedFont>
    <p:embeddedFont>
      <p:font typeface="Canva Sans" panose="020B0604020202020204" charset="0"/>
      <p:regular r:id="rId32"/>
    </p:embeddedFont>
    <p:embeddedFont>
      <p:font typeface="Canva Sans Bold" panose="020B0604020202020204" charset="0"/>
      <p:regular r:id="rId33"/>
    </p:embeddedFont>
    <p:embeddedFont>
      <p:font typeface="Canva Sans Italics" panose="020B0604020202020204" charset="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0" d="100"/>
          <a:sy n="60" d="100"/>
        </p:scale>
        <p:origin x="37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15BD24-CF9E-466E-B0B6-9ED4A8D0B91D}" type="datetimeFigureOut">
              <a:rPr lang="en-IN" smtClean="0"/>
              <a:t>08-09-2026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229A87-CD00-4D24-A41C-694D34D9C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1661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229A87-CD00-4D24-A41C-694D34D9CC6D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5295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PLHhEj52c-4?feature=oembed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69028" y="383908"/>
            <a:ext cx="6971544" cy="9519185"/>
            <a:chOff x="0" y="0"/>
            <a:chExt cx="1080075" cy="14747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0075" cy="1474771"/>
            </a:xfrm>
            <a:custGeom>
              <a:avLst/>
              <a:gdLst/>
              <a:ahLst/>
              <a:cxnLst/>
              <a:rect l="l" t="t" r="r" b="b"/>
              <a:pathLst>
                <a:path w="1080075" h="1474771">
                  <a:moveTo>
                    <a:pt x="77735" y="0"/>
                  </a:moveTo>
                  <a:lnTo>
                    <a:pt x="1002339" y="0"/>
                  </a:lnTo>
                  <a:cubicBezTo>
                    <a:pt x="1045271" y="0"/>
                    <a:pt x="1080075" y="34803"/>
                    <a:pt x="1080075" y="77735"/>
                  </a:cubicBezTo>
                  <a:lnTo>
                    <a:pt x="1080075" y="1397036"/>
                  </a:lnTo>
                  <a:cubicBezTo>
                    <a:pt x="1080075" y="1439968"/>
                    <a:pt x="1045271" y="1474771"/>
                    <a:pt x="1002339" y="1474771"/>
                  </a:cubicBezTo>
                  <a:lnTo>
                    <a:pt x="77735" y="1474771"/>
                  </a:lnTo>
                  <a:cubicBezTo>
                    <a:pt x="34803" y="1474771"/>
                    <a:pt x="0" y="1439968"/>
                    <a:pt x="0" y="1397036"/>
                  </a:cubicBezTo>
                  <a:lnTo>
                    <a:pt x="0" y="77735"/>
                  </a:lnTo>
                  <a:cubicBezTo>
                    <a:pt x="0" y="34803"/>
                    <a:pt x="34803" y="0"/>
                    <a:pt x="77735" y="0"/>
                  </a:cubicBezTo>
                  <a:close/>
                </a:path>
              </a:pathLst>
            </a:custGeom>
            <a:blipFill>
              <a:blip r:embed="rId2"/>
              <a:stretch>
                <a:fillRect t="-76" b="-76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149851" y="383908"/>
            <a:ext cx="9569121" cy="9519185"/>
            <a:chOff x="0" y="0"/>
            <a:chExt cx="2520262" cy="25071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20262" cy="2507110"/>
            </a:xfrm>
            <a:custGeom>
              <a:avLst/>
              <a:gdLst/>
              <a:ahLst/>
              <a:cxnLst/>
              <a:rect l="l" t="t" r="r" b="b"/>
              <a:pathLst>
                <a:path w="2520262" h="2507110">
                  <a:moveTo>
                    <a:pt x="56634" y="0"/>
                  </a:moveTo>
                  <a:lnTo>
                    <a:pt x="2463629" y="0"/>
                  </a:lnTo>
                  <a:cubicBezTo>
                    <a:pt x="2478649" y="0"/>
                    <a:pt x="2493054" y="5967"/>
                    <a:pt x="2503675" y="16588"/>
                  </a:cubicBezTo>
                  <a:cubicBezTo>
                    <a:pt x="2514296" y="27208"/>
                    <a:pt x="2520262" y="41613"/>
                    <a:pt x="2520262" y="56634"/>
                  </a:cubicBezTo>
                  <a:lnTo>
                    <a:pt x="2520262" y="2450477"/>
                  </a:lnTo>
                  <a:cubicBezTo>
                    <a:pt x="2520262" y="2465497"/>
                    <a:pt x="2514296" y="2479902"/>
                    <a:pt x="2503675" y="2490523"/>
                  </a:cubicBezTo>
                  <a:cubicBezTo>
                    <a:pt x="2493054" y="2501144"/>
                    <a:pt x="2478649" y="2507110"/>
                    <a:pt x="2463629" y="2507110"/>
                  </a:cubicBezTo>
                  <a:lnTo>
                    <a:pt x="56634" y="2507110"/>
                  </a:lnTo>
                  <a:cubicBezTo>
                    <a:pt x="41613" y="2507110"/>
                    <a:pt x="27208" y="2501144"/>
                    <a:pt x="16588" y="2490523"/>
                  </a:cubicBezTo>
                  <a:cubicBezTo>
                    <a:pt x="5967" y="2479902"/>
                    <a:pt x="0" y="2465497"/>
                    <a:pt x="0" y="2450477"/>
                  </a:cubicBezTo>
                  <a:lnTo>
                    <a:pt x="0" y="56634"/>
                  </a:lnTo>
                  <a:cubicBezTo>
                    <a:pt x="0" y="41613"/>
                    <a:pt x="5967" y="27208"/>
                    <a:pt x="16588" y="16588"/>
                  </a:cubicBezTo>
                  <a:cubicBezTo>
                    <a:pt x="27208" y="5967"/>
                    <a:pt x="41613" y="0"/>
                    <a:pt x="56634" y="0"/>
                  </a:cubicBezTo>
                  <a:close/>
                </a:path>
              </a:pathLst>
            </a:custGeom>
            <a:solidFill>
              <a:srgbClr val="EFF3F7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2520262" cy="25356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033512" y="7128962"/>
            <a:ext cx="7801799" cy="2129338"/>
            <a:chOff x="0" y="0"/>
            <a:chExt cx="2054795" cy="56081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54795" cy="560813"/>
            </a:xfrm>
            <a:custGeom>
              <a:avLst/>
              <a:gdLst/>
              <a:ahLst/>
              <a:cxnLst/>
              <a:rect l="l" t="t" r="r" b="b"/>
              <a:pathLst>
                <a:path w="2054795" h="560813">
                  <a:moveTo>
                    <a:pt x="69463" y="0"/>
                  </a:moveTo>
                  <a:lnTo>
                    <a:pt x="1985332" y="0"/>
                  </a:lnTo>
                  <a:cubicBezTo>
                    <a:pt x="2023695" y="0"/>
                    <a:pt x="2054795" y="31100"/>
                    <a:pt x="2054795" y="69463"/>
                  </a:cubicBezTo>
                  <a:lnTo>
                    <a:pt x="2054795" y="491351"/>
                  </a:lnTo>
                  <a:cubicBezTo>
                    <a:pt x="2054795" y="529714"/>
                    <a:pt x="2023695" y="560813"/>
                    <a:pt x="1985332" y="560813"/>
                  </a:cubicBezTo>
                  <a:lnTo>
                    <a:pt x="69463" y="560813"/>
                  </a:lnTo>
                  <a:cubicBezTo>
                    <a:pt x="31100" y="560813"/>
                    <a:pt x="0" y="529714"/>
                    <a:pt x="0" y="491351"/>
                  </a:cubicBezTo>
                  <a:lnTo>
                    <a:pt x="0" y="69463"/>
                  </a:lnTo>
                  <a:cubicBezTo>
                    <a:pt x="0" y="31100"/>
                    <a:pt x="31100" y="0"/>
                    <a:pt x="69463" y="0"/>
                  </a:cubicBezTo>
                  <a:close/>
                </a:path>
              </a:pathLst>
            </a:custGeom>
            <a:solidFill>
              <a:srgbClr val="012E46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2054795" cy="6084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077"/>
                </a:lnSpc>
                <a:spcBef>
                  <a:spcPct val="0"/>
                </a:spcBef>
              </a:pPr>
              <a:r>
                <a:rPr lang="en-US" sz="2198" b="1" spc="211" dirty="0">
                  <a:solidFill>
                    <a:srgbClr val="EFF3F7"/>
                  </a:solidFill>
                  <a:latin typeface="Bricolage Grotesque Bold"/>
                  <a:ea typeface="Bricolage Grotesque Bold"/>
                  <a:cs typeface="Bricolage Grotesque Bold"/>
                  <a:sym typeface="Bricolage Grotesque Bold"/>
                </a:rPr>
                <a:t>PRESENTED BY : </a:t>
              </a:r>
            </a:p>
            <a:p>
              <a:pPr marL="0" lvl="0" indent="0" algn="ctr">
                <a:lnSpc>
                  <a:spcPts val="3077"/>
                </a:lnSpc>
                <a:spcBef>
                  <a:spcPct val="0"/>
                </a:spcBef>
              </a:pPr>
              <a:r>
                <a:rPr lang="en-US" sz="2198" b="1" spc="211" dirty="0">
                  <a:solidFill>
                    <a:srgbClr val="EFF3F7"/>
                  </a:solidFill>
                  <a:latin typeface="Bricolage Grotesque Bold"/>
                  <a:ea typeface="Bricolage Grotesque Bold"/>
                  <a:cs typeface="Bricolage Grotesque Bold"/>
                  <a:sym typeface="Bricolage Grotesque Bold"/>
                </a:rPr>
                <a:t>NEEL PATIL-C351</a:t>
              </a:r>
            </a:p>
            <a:p>
              <a:pPr marL="0" lvl="0" indent="0" algn="ctr">
                <a:lnSpc>
                  <a:spcPts val="3077"/>
                </a:lnSpc>
                <a:spcBef>
                  <a:spcPct val="0"/>
                </a:spcBef>
              </a:pPr>
              <a:r>
                <a:rPr lang="en-US" sz="2198" b="1" spc="211" dirty="0">
                  <a:solidFill>
                    <a:srgbClr val="EFF3F7"/>
                  </a:solidFill>
                  <a:latin typeface="Bricolage Grotesque Bold"/>
                  <a:ea typeface="Bricolage Grotesque Bold"/>
                  <a:cs typeface="Bricolage Grotesque Bold"/>
                  <a:sym typeface="Bricolage Grotesque Bold"/>
                </a:rPr>
                <a:t>VIRANSH NISHAR -C335</a:t>
              </a:r>
            </a:p>
            <a:p>
              <a:pPr marL="0" lvl="0" indent="0" algn="ctr">
                <a:lnSpc>
                  <a:spcPts val="3077"/>
                </a:lnSpc>
                <a:spcBef>
                  <a:spcPct val="0"/>
                </a:spcBef>
              </a:pPr>
              <a:r>
                <a:rPr lang="en-US" sz="2198" b="1" spc="211" dirty="0">
                  <a:solidFill>
                    <a:srgbClr val="EFF3F7"/>
                  </a:solidFill>
                  <a:latin typeface="Bricolage Grotesque Bold"/>
                  <a:ea typeface="Bricolage Grotesque Bold"/>
                  <a:cs typeface="Bricolage Grotesque Bold"/>
                  <a:sym typeface="Bricolage Grotesque Bold"/>
                </a:rPr>
                <a:t>AKSHAT PANDEY-C339</a:t>
              </a:r>
            </a:p>
            <a:p>
              <a:pPr marL="0" lvl="0" indent="0" algn="ctr">
                <a:lnSpc>
                  <a:spcPts val="3077"/>
                </a:lnSpc>
                <a:spcBef>
                  <a:spcPct val="0"/>
                </a:spcBef>
              </a:pPr>
              <a:r>
                <a:rPr lang="en-US" sz="2198" b="1" spc="211" dirty="0">
                  <a:solidFill>
                    <a:srgbClr val="EFF3F7"/>
                  </a:solidFill>
                  <a:latin typeface="Bricolage Grotesque Bold"/>
                  <a:ea typeface="Bricolage Grotesque Bold"/>
                  <a:cs typeface="Bricolage Grotesque Bold"/>
                  <a:sym typeface="Bricolage Grotesque Bold"/>
                </a:rPr>
                <a:t>ATHARV PATIDAR-C348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863697" y="1518136"/>
            <a:ext cx="7614502" cy="3625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061"/>
              </a:lnSpc>
            </a:pPr>
            <a:r>
              <a:rPr lang="en-US" sz="6923" b="1" dirty="0">
                <a:solidFill>
                  <a:srgbClr val="15577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Event-Based Cameras: Inspired by human eye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63697" y="5694245"/>
            <a:ext cx="7614502" cy="825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13"/>
              </a:lnSpc>
            </a:pPr>
            <a:r>
              <a:rPr lang="en-US" sz="2366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How the human eye revolutionized camera technology — capturing light the way biology sees the world.</a:t>
            </a:r>
          </a:p>
        </p:txBody>
      </p:sp>
      <p:sp>
        <p:nvSpPr>
          <p:cNvPr id="12" name="TextBox 12"/>
          <p:cNvSpPr txBox="1"/>
          <p:nvPr/>
        </p:nvSpPr>
        <p:spPr>
          <a:xfrm flipH="1">
            <a:off x="17830800" y="262712"/>
            <a:ext cx="340428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dirty="0">
                <a:solidFill>
                  <a:schemeClr val="bg1"/>
                </a:solidFill>
                <a:latin typeface="Canva Sans"/>
                <a:ea typeface="Canva Sans"/>
                <a:cs typeface="Canva Sans"/>
                <a:sym typeface="Canva Sans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83908"/>
            <a:ext cx="16230600" cy="9519185"/>
            <a:chOff x="0" y="0"/>
            <a:chExt cx="4274726" cy="25071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507110"/>
            </a:xfrm>
            <a:custGeom>
              <a:avLst/>
              <a:gdLst/>
              <a:ahLst/>
              <a:cxnLst/>
              <a:rect l="l" t="t" r="r" b="b"/>
              <a:pathLst>
                <a:path w="4274726" h="2507110">
                  <a:moveTo>
                    <a:pt x="33390" y="0"/>
                  </a:moveTo>
                  <a:lnTo>
                    <a:pt x="4241336" y="0"/>
                  </a:lnTo>
                  <a:cubicBezTo>
                    <a:pt x="4259777" y="0"/>
                    <a:pt x="4274726" y="14949"/>
                    <a:pt x="4274726" y="33390"/>
                  </a:cubicBezTo>
                  <a:lnTo>
                    <a:pt x="4274726" y="2473721"/>
                  </a:lnTo>
                  <a:cubicBezTo>
                    <a:pt x="4274726" y="2482576"/>
                    <a:pt x="4271208" y="2491069"/>
                    <a:pt x="4264946" y="2497331"/>
                  </a:cubicBezTo>
                  <a:cubicBezTo>
                    <a:pt x="4258685" y="2503593"/>
                    <a:pt x="4250192" y="2507110"/>
                    <a:pt x="4241336" y="2507110"/>
                  </a:cubicBezTo>
                  <a:lnTo>
                    <a:pt x="33390" y="2507110"/>
                  </a:lnTo>
                  <a:cubicBezTo>
                    <a:pt x="24534" y="2507110"/>
                    <a:pt x="16041" y="2503593"/>
                    <a:pt x="9780" y="2497331"/>
                  </a:cubicBezTo>
                  <a:cubicBezTo>
                    <a:pt x="3518" y="2491069"/>
                    <a:pt x="0" y="2482576"/>
                    <a:pt x="0" y="2473721"/>
                  </a:cubicBezTo>
                  <a:lnTo>
                    <a:pt x="0" y="33390"/>
                  </a:lnTo>
                  <a:cubicBezTo>
                    <a:pt x="0" y="24534"/>
                    <a:pt x="3518" y="16041"/>
                    <a:pt x="9780" y="9780"/>
                  </a:cubicBezTo>
                  <a:cubicBezTo>
                    <a:pt x="16041" y="3518"/>
                    <a:pt x="24534" y="0"/>
                    <a:pt x="33390" y="0"/>
                  </a:cubicBezTo>
                  <a:close/>
                </a:path>
              </a:pathLst>
            </a:custGeom>
            <a:solidFill>
              <a:srgbClr val="EFF3F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274726" cy="25356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901790" y="1319474"/>
            <a:ext cx="12484419" cy="733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507"/>
              </a:lnSpc>
            </a:pPr>
            <a:r>
              <a:rPr lang="en-US" sz="5399" b="1">
                <a:solidFill>
                  <a:srgbClr val="15577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FLOW OF CONTENTS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084017" y="2670026"/>
            <a:ext cx="6025755" cy="938234"/>
            <a:chOff x="0" y="0"/>
            <a:chExt cx="1587030" cy="24710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7030" cy="247107"/>
            </a:xfrm>
            <a:custGeom>
              <a:avLst/>
              <a:gdLst/>
              <a:ahLst/>
              <a:cxnLst/>
              <a:rect l="l" t="t" r="r" b="b"/>
              <a:pathLst>
                <a:path w="1587030" h="247107">
                  <a:moveTo>
                    <a:pt x="89936" y="0"/>
                  </a:moveTo>
                  <a:lnTo>
                    <a:pt x="1497094" y="0"/>
                  </a:lnTo>
                  <a:cubicBezTo>
                    <a:pt x="1520946" y="0"/>
                    <a:pt x="1543822" y="9475"/>
                    <a:pt x="1560688" y="26342"/>
                  </a:cubicBezTo>
                  <a:cubicBezTo>
                    <a:pt x="1577555" y="43208"/>
                    <a:pt x="1587030" y="66084"/>
                    <a:pt x="1587030" y="89936"/>
                  </a:cubicBezTo>
                  <a:lnTo>
                    <a:pt x="1587030" y="157170"/>
                  </a:lnTo>
                  <a:cubicBezTo>
                    <a:pt x="1587030" y="206841"/>
                    <a:pt x="1546764" y="247107"/>
                    <a:pt x="1497094" y="247107"/>
                  </a:cubicBezTo>
                  <a:lnTo>
                    <a:pt x="89936" y="247107"/>
                  </a:lnTo>
                  <a:cubicBezTo>
                    <a:pt x="40266" y="247107"/>
                    <a:pt x="0" y="206841"/>
                    <a:pt x="0" y="157170"/>
                  </a:cubicBezTo>
                  <a:lnTo>
                    <a:pt x="0" y="89936"/>
                  </a:lnTo>
                  <a:cubicBezTo>
                    <a:pt x="0" y="40266"/>
                    <a:pt x="40266" y="0"/>
                    <a:pt x="89936" y="0"/>
                  </a:cubicBezTo>
                  <a:close/>
                </a:path>
              </a:pathLst>
            </a:custGeom>
            <a:solidFill>
              <a:srgbClr val="012E46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587030" cy="2756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370365" y="2670026"/>
            <a:ext cx="6860977" cy="893901"/>
            <a:chOff x="0" y="0"/>
            <a:chExt cx="1807006" cy="23543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07006" cy="235431"/>
            </a:xfrm>
            <a:custGeom>
              <a:avLst/>
              <a:gdLst/>
              <a:ahLst/>
              <a:cxnLst/>
              <a:rect l="l" t="t" r="r" b="b"/>
              <a:pathLst>
                <a:path w="1807006" h="235431">
                  <a:moveTo>
                    <a:pt x="78988" y="0"/>
                  </a:moveTo>
                  <a:lnTo>
                    <a:pt x="1728018" y="0"/>
                  </a:lnTo>
                  <a:cubicBezTo>
                    <a:pt x="1771642" y="0"/>
                    <a:pt x="1807006" y="35364"/>
                    <a:pt x="1807006" y="78988"/>
                  </a:cubicBezTo>
                  <a:lnTo>
                    <a:pt x="1807006" y="156443"/>
                  </a:lnTo>
                  <a:cubicBezTo>
                    <a:pt x="1807006" y="200067"/>
                    <a:pt x="1771642" y="235431"/>
                    <a:pt x="1728018" y="235431"/>
                  </a:cubicBezTo>
                  <a:lnTo>
                    <a:pt x="78988" y="235431"/>
                  </a:lnTo>
                  <a:cubicBezTo>
                    <a:pt x="35364" y="235431"/>
                    <a:pt x="0" y="200067"/>
                    <a:pt x="0" y="156443"/>
                  </a:cubicBezTo>
                  <a:lnTo>
                    <a:pt x="0" y="78988"/>
                  </a:lnTo>
                  <a:cubicBezTo>
                    <a:pt x="0" y="35364"/>
                    <a:pt x="35364" y="0"/>
                    <a:pt x="78988" y="0"/>
                  </a:cubicBezTo>
                  <a:close/>
                </a:path>
              </a:pathLst>
            </a:custGeom>
            <a:solidFill>
              <a:srgbClr val="155772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807006" cy="2640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084017" y="4587112"/>
            <a:ext cx="6204354" cy="1003338"/>
            <a:chOff x="0" y="0"/>
            <a:chExt cx="1634068" cy="26425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34068" cy="264254"/>
            </a:xfrm>
            <a:custGeom>
              <a:avLst/>
              <a:gdLst/>
              <a:ahLst/>
              <a:cxnLst/>
              <a:rect l="l" t="t" r="r" b="b"/>
              <a:pathLst>
                <a:path w="1634068" h="264254">
                  <a:moveTo>
                    <a:pt x="87347" y="0"/>
                  </a:moveTo>
                  <a:lnTo>
                    <a:pt x="1546721" y="0"/>
                  </a:lnTo>
                  <a:cubicBezTo>
                    <a:pt x="1594962" y="0"/>
                    <a:pt x="1634068" y="39107"/>
                    <a:pt x="1634068" y="87347"/>
                  </a:cubicBezTo>
                  <a:lnTo>
                    <a:pt x="1634068" y="176906"/>
                  </a:lnTo>
                  <a:cubicBezTo>
                    <a:pt x="1634068" y="200072"/>
                    <a:pt x="1624866" y="222289"/>
                    <a:pt x="1608485" y="238670"/>
                  </a:cubicBezTo>
                  <a:cubicBezTo>
                    <a:pt x="1592104" y="255051"/>
                    <a:pt x="1569887" y="264254"/>
                    <a:pt x="1546721" y="264254"/>
                  </a:cubicBezTo>
                  <a:lnTo>
                    <a:pt x="87347" y="264254"/>
                  </a:lnTo>
                  <a:cubicBezTo>
                    <a:pt x="39107" y="264254"/>
                    <a:pt x="0" y="225147"/>
                    <a:pt x="0" y="176906"/>
                  </a:cubicBezTo>
                  <a:lnTo>
                    <a:pt x="0" y="87347"/>
                  </a:lnTo>
                  <a:cubicBezTo>
                    <a:pt x="0" y="39107"/>
                    <a:pt x="39107" y="0"/>
                    <a:pt x="87347" y="0"/>
                  </a:cubicBezTo>
                  <a:close/>
                </a:path>
              </a:pathLst>
            </a:custGeom>
            <a:solidFill>
              <a:srgbClr val="155772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1634068" cy="2928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370365" y="4351204"/>
            <a:ext cx="6860977" cy="972103"/>
            <a:chOff x="0" y="0"/>
            <a:chExt cx="1807006" cy="25602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07006" cy="256027"/>
            </a:xfrm>
            <a:custGeom>
              <a:avLst/>
              <a:gdLst/>
              <a:ahLst/>
              <a:cxnLst/>
              <a:rect l="l" t="t" r="r" b="b"/>
              <a:pathLst>
                <a:path w="1807006" h="256027">
                  <a:moveTo>
                    <a:pt x="78988" y="0"/>
                  </a:moveTo>
                  <a:lnTo>
                    <a:pt x="1728018" y="0"/>
                  </a:lnTo>
                  <a:cubicBezTo>
                    <a:pt x="1771642" y="0"/>
                    <a:pt x="1807006" y="35364"/>
                    <a:pt x="1807006" y="78988"/>
                  </a:cubicBezTo>
                  <a:lnTo>
                    <a:pt x="1807006" y="177039"/>
                  </a:lnTo>
                  <a:cubicBezTo>
                    <a:pt x="1807006" y="220663"/>
                    <a:pt x="1771642" y="256027"/>
                    <a:pt x="1728018" y="256027"/>
                  </a:cubicBezTo>
                  <a:lnTo>
                    <a:pt x="78988" y="256027"/>
                  </a:lnTo>
                  <a:cubicBezTo>
                    <a:pt x="35364" y="256027"/>
                    <a:pt x="0" y="220663"/>
                    <a:pt x="0" y="177039"/>
                  </a:cubicBezTo>
                  <a:lnTo>
                    <a:pt x="0" y="78988"/>
                  </a:lnTo>
                  <a:cubicBezTo>
                    <a:pt x="0" y="35364"/>
                    <a:pt x="35364" y="0"/>
                    <a:pt x="78988" y="0"/>
                  </a:cubicBezTo>
                  <a:close/>
                </a:path>
              </a:pathLst>
            </a:custGeom>
            <a:solidFill>
              <a:srgbClr val="012E46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1807006" cy="2846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173316" y="6209576"/>
            <a:ext cx="6025755" cy="938234"/>
            <a:chOff x="0" y="0"/>
            <a:chExt cx="1587030" cy="24710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587030" cy="247107"/>
            </a:xfrm>
            <a:custGeom>
              <a:avLst/>
              <a:gdLst/>
              <a:ahLst/>
              <a:cxnLst/>
              <a:rect l="l" t="t" r="r" b="b"/>
              <a:pathLst>
                <a:path w="1587030" h="247107">
                  <a:moveTo>
                    <a:pt x="89936" y="0"/>
                  </a:moveTo>
                  <a:lnTo>
                    <a:pt x="1497094" y="0"/>
                  </a:lnTo>
                  <a:cubicBezTo>
                    <a:pt x="1520946" y="0"/>
                    <a:pt x="1543822" y="9475"/>
                    <a:pt x="1560688" y="26342"/>
                  </a:cubicBezTo>
                  <a:cubicBezTo>
                    <a:pt x="1577555" y="43208"/>
                    <a:pt x="1587030" y="66084"/>
                    <a:pt x="1587030" y="89936"/>
                  </a:cubicBezTo>
                  <a:lnTo>
                    <a:pt x="1587030" y="157170"/>
                  </a:lnTo>
                  <a:cubicBezTo>
                    <a:pt x="1587030" y="206841"/>
                    <a:pt x="1546764" y="247107"/>
                    <a:pt x="1497094" y="247107"/>
                  </a:cubicBezTo>
                  <a:lnTo>
                    <a:pt x="89936" y="247107"/>
                  </a:lnTo>
                  <a:cubicBezTo>
                    <a:pt x="40266" y="247107"/>
                    <a:pt x="0" y="206841"/>
                    <a:pt x="0" y="157170"/>
                  </a:cubicBezTo>
                  <a:lnTo>
                    <a:pt x="0" y="89936"/>
                  </a:lnTo>
                  <a:cubicBezTo>
                    <a:pt x="0" y="40266"/>
                    <a:pt x="40266" y="0"/>
                    <a:pt x="89936" y="0"/>
                  </a:cubicBezTo>
                  <a:close/>
                </a:path>
              </a:pathLst>
            </a:custGeom>
            <a:solidFill>
              <a:srgbClr val="012E46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1587030" cy="2756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370365" y="6113882"/>
            <a:ext cx="6860977" cy="1004708"/>
            <a:chOff x="0" y="0"/>
            <a:chExt cx="1807006" cy="26461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07006" cy="264615"/>
            </a:xfrm>
            <a:custGeom>
              <a:avLst/>
              <a:gdLst/>
              <a:ahLst/>
              <a:cxnLst/>
              <a:rect l="l" t="t" r="r" b="b"/>
              <a:pathLst>
                <a:path w="1807006" h="264615">
                  <a:moveTo>
                    <a:pt x="78988" y="0"/>
                  </a:moveTo>
                  <a:lnTo>
                    <a:pt x="1728018" y="0"/>
                  </a:lnTo>
                  <a:cubicBezTo>
                    <a:pt x="1771642" y="0"/>
                    <a:pt x="1807006" y="35364"/>
                    <a:pt x="1807006" y="78988"/>
                  </a:cubicBezTo>
                  <a:lnTo>
                    <a:pt x="1807006" y="185627"/>
                  </a:lnTo>
                  <a:cubicBezTo>
                    <a:pt x="1807006" y="229250"/>
                    <a:pt x="1771642" y="264615"/>
                    <a:pt x="1728018" y="264615"/>
                  </a:cubicBezTo>
                  <a:lnTo>
                    <a:pt x="78988" y="264615"/>
                  </a:lnTo>
                  <a:cubicBezTo>
                    <a:pt x="35364" y="264615"/>
                    <a:pt x="0" y="229250"/>
                    <a:pt x="0" y="185627"/>
                  </a:cubicBezTo>
                  <a:lnTo>
                    <a:pt x="0" y="78988"/>
                  </a:lnTo>
                  <a:cubicBezTo>
                    <a:pt x="0" y="35364"/>
                    <a:pt x="35364" y="0"/>
                    <a:pt x="78988" y="0"/>
                  </a:cubicBezTo>
                  <a:close/>
                </a:path>
              </a:pathLst>
            </a:custGeom>
            <a:solidFill>
              <a:srgbClr val="155772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1807006" cy="2931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370365" y="7737715"/>
            <a:ext cx="6860977" cy="955486"/>
            <a:chOff x="0" y="0"/>
            <a:chExt cx="1807006" cy="25165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07006" cy="251651"/>
            </a:xfrm>
            <a:custGeom>
              <a:avLst/>
              <a:gdLst/>
              <a:ahLst/>
              <a:cxnLst/>
              <a:rect l="l" t="t" r="r" b="b"/>
              <a:pathLst>
                <a:path w="1807006" h="251651">
                  <a:moveTo>
                    <a:pt x="78988" y="0"/>
                  </a:moveTo>
                  <a:lnTo>
                    <a:pt x="1728018" y="0"/>
                  </a:lnTo>
                  <a:cubicBezTo>
                    <a:pt x="1771642" y="0"/>
                    <a:pt x="1807006" y="35364"/>
                    <a:pt x="1807006" y="78988"/>
                  </a:cubicBezTo>
                  <a:lnTo>
                    <a:pt x="1807006" y="172663"/>
                  </a:lnTo>
                  <a:cubicBezTo>
                    <a:pt x="1807006" y="216286"/>
                    <a:pt x="1771642" y="251651"/>
                    <a:pt x="1728018" y="251651"/>
                  </a:cubicBezTo>
                  <a:lnTo>
                    <a:pt x="78988" y="251651"/>
                  </a:lnTo>
                  <a:cubicBezTo>
                    <a:pt x="35364" y="251651"/>
                    <a:pt x="0" y="216286"/>
                    <a:pt x="0" y="172663"/>
                  </a:cubicBezTo>
                  <a:lnTo>
                    <a:pt x="0" y="78988"/>
                  </a:lnTo>
                  <a:cubicBezTo>
                    <a:pt x="0" y="35364"/>
                    <a:pt x="35364" y="0"/>
                    <a:pt x="78988" y="0"/>
                  </a:cubicBezTo>
                  <a:close/>
                </a:path>
              </a:pathLst>
            </a:custGeom>
            <a:solidFill>
              <a:srgbClr val="012E46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1807006" cy="2802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173316" y="7689863"/>
            <a:ext cx="6204354" cy="1003338"/>
            <a:chOff x="0" y="0"/>
            <a:chExt cx="1634068" cy="26425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634068" cy="264254"/>
            </a:xfrm>
            <a:custGeom>
              <a:avLst/>
              <a:gdLst/>
              <a:ahLst/>
              <a:cxnLst/>
              <a:rect l="l" t="t" r="r" b="b"/>
              <a:pathLst>
                <a:path w="1634068" h="264254">
                  <a:moveTo>
                    <a:pt x="87347" y="0"/>
                  </a:moveTo>
                  <a:lnTo>
                    <a:pt x="1546721" y="0"/>
                  </a:lnTo>
                  <a:cubicBezTo>
                    <a:pt x="1594962" y="0"/>
                    <a:pt x="1634068" y="39107"/>
                    <a:pt x="1634068" y="87347"/>
                  </a:cubicBezTo>
                  <a:lnTo>
                    <a:pt x="1634068" y="176906"/>
                  </a:lnTo>
                  <a:cubicBezTo>
                    <a:pt x="1634068" y="200072"/>
                    <a:pt x="1624866" y="222289"/>
                    <a:pt x="1608485" y="238670"/>
                  </a:cubicBezTo>
                  <a:cubicBezTo>
                    <a:pt x="1592104" y="255051"/>
                    <a:pt x="1569887" y="264254"/>
                    <a:pt x="1546721" y="264254"/>
                  </a:cubicBezTo>
                  <a:lnTo>
                    <a:pt x="87347" y="264254"/>
                  </a:lnTo>
                  <a:cubicBezTo>
                    <a:pt x="39107" y="264254"/>
                    <a:pt x="0" y="225147"/>
                    <a:pt x="0" y="176906"/>
                  </a:cubicBezTo>
                  <a:lnTo>
                    <a:pt x="0" y="87347"/>
                  </a:lnTo>
                  <a:cubicBezTo>
                    <a:pt x="0" y="39107"/>
                    <a:pt x="39107" y="0"/>
                    <a:pt x="87347" y="0"/>
                  </a:cubicBezTo>
                  <a:close/>
                </a:path>
              </a:pathLst>
            </a:custGeom>
            <a:solidFill>
              <a:srgbClr val="155772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1634068" cy="2928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2467451" y="2883844"/>
            <a:ext cx="5437483" cy="527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80098" lvl="1" indent="-340049" algn="l">
              <a:lnSpc>
                <a:spcPts val="4410"/>
              </a:lnSpc>
              <a:spcBef>
                <a:spcPct val="0"/>
              </a:spcBef>
              <a:buAutoNum type="arabicPeriod"/>
            </a:pPr>
            <a:r>
              <a:rPr lang="en-US" sz="315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PROBLEM STATEMENT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624163" y="2853217"/>
            <a:ext cx="6353380" cy="527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0049" lvl="1" algn="l">
              <a:lnSpc>
                <a:spcPts val="4410"/>
              </a:lnSpc>
              <a:spcBef>
                <a:spcPct val="0"/>
              </a:spcBef>
            </a:pPr>
            <a:r>
              <a:rPr lang="en-US" sz="315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2. BIOLOGICAL PHENOMENON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059152" y="4770774"/>
            <a:ext cx="3828799" cy="527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0049" lvl="1" algn="l">
              <a:lnSpc>
                <a:spcPts val="4410"/>
              </a:lnSpc>
              <a:spcBef>
                <a:spcPct val="0"/>
              </a:spcBef>
            </a:pPr>
            <a:r>
              <a:rPr lang="en-US" sz="315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3. APPLICATIONS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972800" y="4569928"/>
            <a:ext cx="3756853" cy="545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0049" lvl="1" algn="l">
              <a:lnSpc>
                <a:spcPts val="4410"/>
              </a:lnSpc>
              <a:spcBef>
                <a:spcPct val="0"/>
              </a:spcBef>
            </a:pPr>
            <a:r>
              <a:rPr lang="en-US" sz="315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4. PROS &amp; CONS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643446" y="6352477"/>
            <a:ext cx="5085491" cy="5275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0049" lvl="1" algn="l">
              <a:lnSpc>
                <a:spcPts val="4410"/>
              </a:lnSpc>
              <a:spcBef>
                <a:spcPct val="0"/>
              </a:spcBef>
            </a:pPr>
            <a:r>
              <a:rPr lang="en-US" sz="315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5. RESEARCH TIMELINE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546109" y="6293616"/>
            <a:ext cx="4509488" cy="5367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0049" lvl="1" algn="l">
              <a:lnSpc>
                <a:spcPts val="4410"/>
              </a:lnSpc>
              <a:spcBef>
                <a:spcPct val="0"/>
              </a:spcBef>
            </a:pPr>
            <a:r>
              <a:rPr lang="en-US" sz="315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6. STATISTICAL DATA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762505" y="7842490"/>
            <a:ext cx="4853785" cy="5367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0049" lvl="1" algn="l">
              <a:lnSpc>
                <a:spcPts val="4410"/>
              </a:lnSpc>
              <a:spcBef>
                <a:spcPct val="0"/>
              </a:spcBef>
            </a:pPr>
            <a:r>
              <a:rPr lang="en-US" sz="315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7.FUTURE PROSPECTS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098992" y="7923160"/>
            <a:ext cx="3504467" cy="5367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0049" lvl="1" algn="l">
              <a:lnSpc>
                <a:spcPts val="4410"/>
              </a:lnSpc>
              <a:spcBef>
                <a:spcPct val="0"/>
              </a:spcBef>
            </a:pPr>
            <a:r>
              <a:rPr lang="en-US" sz="315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8. CONCLUSION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7678400" y="204371"/>
            <a:ext cx="228600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83908"/>
            <a:ext cx="16230600" cy="9519185"/>
            <a:chOff x="0" y="0"/>
            <a:chExt cx="4274726" cy="25071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507110"/>
            </a:xfrm>
            <a:custGeom>
              <a:avLst/>
              <a:gdLst/>
              <a:ahLst/>
              <a:cxnLst/>
              <a:rect l="l" t="t" r="r" b="b"/>
              <a:pathLst>
                <a:path w="4274726" h="2507110">
                  <a:moveTo>
                    <a:pt x="33390" y="0"/>
                  </a:moveTo>
                  <a:lnTo>
                    <a:pt x="4241336" y="0"/>
                  </a:lnTo>
                  <a:cubicBezTo>
                    <a:pt x="4259777" y="0"/>
                    <a:pt x="4274726" y="14949"/>
                    <a:pt x="4274726" y="33390"/>
                  </a:cubicBezTo>
                  <a:lnTo>
                    <a:pt x="4274726" y="2473721"/>
                  </a:lnTo>
                  <a:cubicBezTo>
                    <a:pt x="4274726" y="2482576"/>
                    <a:pt x="4271208" y="2491069"/>
                    <a:pt x="4264946" y="2497331"/>
                  </a:cubicBezTo>
                  <a:cubicBezTo>
                    <a:pt x="4258685" y="2503593"/>
                    <a:pt x="4250192" y="2507110"/>
                    <a:pt x="4241336" y="2507110"/>
                  </a:cubicBezTo>
                  <a:lnTo>
                    <a:pt x="33390" y="2507110"/>
                  </a:lnTo>
                  <a:cubicBezTo>
                    <a:pt x="24534" y="2507110"/>
                    <a:pt x="16041" y="2503593"/>
                    <a:pt x="9780" y="2497331"/>
                  </a:cubicBezTo>
                  <a:cubicBezTo>
                    <a:pt x="3518" y="2491069"/>
                    <a:pt x="0" y="2482576"/>
                    <a:pt x="0" y="2473721"/>
                  </a:cubicBezTo>
                  <a:lnTo>
                    <a:pt x="0" y="33390"/>
                  </a:lnTo>
                  <a:cubicBezTo>
                    <a:pt x="0" y="24534"/>
                    <a:pt x="3518" y="16041"/>
                    <a:pt x="9780" y="9780"/>
                  </a:cubicBezTo>
                  <a:cubicBezTo>
                    <a:pt x="16041" y="3518"/>
                    <a:pt x="24534" y="0"/>
                    <a:pt x="33390" y="0"/>
                  </a:cubicBezTo>
                  <a:close/>
                </a:path>
              </a:pathLst>
            </a:custGeom>
            <a:solidFill>
              <a:srgbClr val="EFF3F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274726" cy="25356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161770" y="1242551"/>
            <a:ext cx="5917518" cy="7801898"/>
            <a:chOff x="0" y="0"/>
            <a:chExt cx="916778" cy="120871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16778" cy="1208718"/>
            </a:xfrm>
            <a:custGeom>
              <a:avLst/>
              <a:gdLst/>
              <a:ahLst/>
              <a:cxnLst/>
              <a:rect l="l" t="t" r="r" b="b"/>
              <a:pathLst>
                <a:path w="916778" h="1208718">
                  <a:moveTo>
                    <a:pt x="91581" y="0"/>
                  </a:moveTo>
                  <a:lnTo>
                    <a:pt x="825197" y="0"/>
                  </a:lnTo>
                  <a:cubicBezTo>
                    <a:pt x="849486" y="0"/>
                    <a:pt x="872780" y="9649"/>
                    <a:pt x="889955" y="26824"/>
                  </a:cubicBezTo>
                  <a:cubicBezTo>
                    <a:pt x="907130" y="43998"/>
                    <a:pt x="916778" y="67292"/>
                    <a:pt x="916778" y="91581"/>
                  </a:cubicBezTo>
                  <a:lnTo>
                    <a:pt x="916778" y="1117137"/>
                  </a:lnTo>
                  <a:cubicBezTo>
                    <a:pt x="916778" y="1167716"/>
                    <a:pt x="875776" y="1208718"/>
                    <a:pt x="825197" y="1208718"/>
                  </a:cubicBezTo>
                  <a:lnTo>
                    <a:pt x="91581" y="1208718"/>
                  </a:lnTo>
                  <a:cubicBezTo>
                    <a:pt x="41002" y="1208718"/>
                    <a:pt x="0" y="1167716"/>
                    <a:pt x="0" y="1117137"/>
                  </a:cubicBezTo>
                  <a:lnTo>
                    <a:pt x="0" y="91581"/>
                  </a:lnTo>
                  <a:cubicBezTo>
                    <a:pt x="0" y="67292"/>
                    <a:pt x="9649" y="43998"/>
                    <a:pt x="26824" y="26824"/>
                  </a:cubicBezTo>
                  <a:cubicBezTo>
                    <a:pt x="43998" y="9649"/>
                    <a:pt x="67292" y="0"/>
                    <a:pt x="91581" y="0"/>
                  </a:cubicBezTo>
                  <a:close/>
                </a:path>
              </a:pathLst>
            </a:custGeom>
            <a:blipFill>
              <a:blip r:embed="rId2"/>
              <a:stretch>
                <a:fillRect l="-7187" r="-7187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311802" y="3431212"/>
            <a:ext cx="4439209" cy="2650803"/>
            <a:chOff x="-500" y="0"/>
            <a:chExt cx="1169174" cy="69815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68674" cy="602824"/>
            </a:xfrm>
            <a:custGeom>
              <a:avLst/>
              <a:gdLst/>
              <a:ahLst/>
              <a:cxnLst/>
              <a:rect l="l" t="t" r="r" b="b"/>
              <a:pathLst>
                <a:path w="1168674" h="602824">
                  <a:moveTo>
                    <a:pt x="88981" y="0"/>
                  </a:moveTo>
                  <a:lnTo>
                    <a:pt x="1079693" y="0"/>
                  </a:lnTo>
                  <a:cubicBezTo>
                    <a:pt x="1103292" y="0"/>
                    <a:pt x="1125925" y="9375"/>
                    <a:pt x="1142612" y="26062"/>
                  </a:cubicBezTo>
                  <a:cubicBezTo>
                    <a:pt x="1159300" y="42749"/>
                    <a:pt x="1168674" y="65382"/>
                    <a:pt x="1168674" y="88981"/>
                  </a:cubicBezTo>
                  <a:lnTo>
                    <a:pt x="1168674" y="513843"/>
                  </a:lnTo>
                  <a:cubicBezTo>
                    <a:pt x="1168674" y="537442"/>
                    <a:pt x="1159300" y="560075"/>
                    <a:pt x="1142612" y="576762"/>
                  </a:cubicBezTo>
                  <a:cubicBezTo>
                    <a:pt x="1125925" y="593449"/>
                    <a:pt x="1103292" y="602824"/>
                    <a:pt x="1079693" y="602824"/>
                  </a:cubicBezTo>
                  <a:lnTo>
                    <a:pt x="88981" y="602824"/>
                  </a:lnTo>
                  <a:cubicBezTo>
                    <a:pt x="39838" y="602824"/>
                    <a:pt x="0" y="562986"/>
                    <a:pt x="0" y="513843"/>
                  </a:cubicBezTo>
                  <a:lnTo>
                    <a:pt x="0" y="88981"/>
                  </a:lnTo>
                  <a:cubicBezTo>
                    <a:pt x="0" y="65382"/>
                    <a:pt x="9375" y="42749"/>
                    <a:pt x="26062" y="26062"/>
                  </a:cubicBezTo>
                  <a:cubicBezTo>
                    <a:pt x="42749" y="9375"/>
                    <a:pt x="65382" y="0"/>
                    <a:pt x="88981" y="0"/>
                  </a:cubicBezTo>
                  <a:close/>
                </a:path>
              </a:pathLst>
            </a:custGeom>
            <a:solidFill>
              <a:srgbClr val="012E46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-500" y="28655"/>
              <a:ext cx="1168674" cy="669499"/>
            </a:xfrm>
            <a:prstGeom prst="rect">
              <a:avLst/>
            </a:prstGeom>
          </p:spPr>
          <p:txBody>
            <a:bodyPr lIns="88900" tIns="88900" rIns="88900" bIns="88900" rtlCol="0" anchor="t"/>
            <a:lstStyle/>
            <a:p>
              <a:pPr algn="ctr">
                <a:lnSpc>
                  <a:spcPts val="3426"/>
                </a:lnSpc>
              </a:pPr>
              <a:r>
                <a:rPr lang="en-US" sz="2299" dirty="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Redundant Data: "Traditional cameras capture full frames at a fixed rate, even when nothing changes."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74861" y="3386285"/>
            <a:ext cx="4761161" cy="2378702"/>
            <a:chOff x="0" y="0"/>
            <a:chExt cx="1253968" cy="62649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53968" cy="626490"/>
            </a:xfrm>
            <a:custGeom>
              <a:avLst/>
              <a:gdLst/>
              <a:ahLst/>
              <a:cxnLst/>
              <a:rect l="l" t="t" r="r" b="b"/>
              <a:pathLst>
                <a:path w="1253968" h="626490">
                  <a:moveTo>
                    <a:pt x="82929" y="0"/>
                  </a:moveTo>
                  <a:lnTo>
                    <a:pt x="1171039" y="0"/>
                  </a:lnTo>
                  <a:cubicBezTo>
                    <a:pt x="1216840" y="0"/>
                    <a:pt x="1253968" y="37129"/>
                    <a:pt x="1253968" y="82929"/>
                  </a:cubicBezTo>
                  <a:lnTo>
                    <a:pt x="1253968" y="543561"/>
                  </a:lnTo>
                  <a:cubicBezTo>
                    <a:pt x="1253968" y="565555"/>
                    <a:pt x="1245231" y="586648"/>
                    <a:pt x="1229679" y="602200"/>
                  </a:cubicBezTo>
                  <a:cubicBezTo>
                    <a:pt x="1214127" y="617752"/>
                    <a:pt x="1193033" y="626490"/>
                    <a:pt x="1171039" y="626490"/>
                  </a:cubicBezTo>
                  <a:lnTo>
                    <a:pt x="82929" y="626490"/>
                  </a:lnTo>
                  <a:cubicBezTo>
                    <a:pt x="37129" y="626490"/>
                    <a:pt x="0" y="589361"/>
                    <a:pt x="0" y="543561"/>
                  </a:cubicBezTo>
                  <a:lnTo>
                    <a:pt x="0" y="82929"/>
                  </a:lnTo>
                  <a:cubicBezTo>
                    <a:pt x="0" y="37129"/>
                    <a:pt x="37129" y="0"/>
                    <a:pt x="82929" y="0"/>
                  </a:cubicBezTo>
                  <a:close/>
                </a:path>
              </a:pathLst>
            </a:custGeom>
            <a:solidFill>
              <a:srgbClr val="155772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1253968" cy="674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9"/>
                </a:lnSpc>
              </a:pPr>
              <a:r>
                <a:rPr lang="en-US" sz="22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</a:p>
            <a:p>
              <a:pPr algn="ctr">
                <a:lnSpc>
                  <a:spcPts val="3219"/>
                </a:lnSpc>
              </a:pPr>
              <a:r>
                <a:rPr lang="en-US" sz="22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Poor Performance: "Motion blur at high speed; struggles in low-light/high-contrast scenes."</a:t>
              </a:r>
            </a:p>
            <a:p>
              <a:pPr algn="ctr">
                <a:lnSpc>
                  <a:spcPts val="2520"/>
                </a:lnSpc>
              </a:pPr>
              <a:endParaRPr lang="en-US" sz="22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11801" y="6317089"/>
            <a:ext cx="4437311" cy="2347179"/>
            <a:chOff x="0" y="0"/>
            <a:chExt cx="1168674" cy="61818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68674" cy="618187"/>
            </a:xfrm>
            <a:custGeom>
              <a:avLst/>
              <a:gdLst/>
              <a:ahLst/>
              <a:cxnLst/>
              <a:rect l="l" t="t" r="r" b="b"/>
              <a:pathLst>
                <a:path w="1168674" h="618187">
                  <a:moveTo>
                    <a:pt x="88981" y="0"/>
                  </a:moveTo>
                  <a:lnTo>
                    <a:pt x="1079693" y="0"/>
                  </a:lnTo>
                  <a:cubicBezTo>
                    <a:pt x="1103292" y="0"/>
                    <a:pt x="1125925" y="9375"/>
                    <a:pt x="1142612" y="26062"/>
                  </a:cubicBezTo>
                  <a:cubicBezTo>
                    <a:pt x="1159300" y="42749"/>
                    <a:pt x="1168674" y="65382"/>
                    <a:pt x="1168674" y="88981"/>
                  </a:cubicBezTo>
                  <a:lnTo>
                    <a:pt x="1168674" y="529206"/>
                  </a:lnTo>
                  <a:cubicBezTo>
                    <a:pt x="1168674" y="552805"/>
                    <a:pt x="1159300" y="575438"/>
                    <a:pt x="1142612" y="592125"/>
                  </a:cubicBezTo>
                  <a:cubicBezTo>
                    <a:pt x="1125925" y="608812"/>
                    <a:pt x="1103292" y="618187"/>
                    <a:pt x="1079693" y="618187"/>
                  </a:cubicBezTo>
                  <a:lnTo>
                    <a:pt x="88981" y="618187"/>
                  </a:lnTo>
                  <a:cubicBezTo>
                    <a:pt x="65382" y="618187"/>
                    <a:pt x="42749" y="608812"/>
                    <a:pt x="26062" y="592125"/>
                  </a:cubicBezTo>
                  <a:cubicBezTo>
                    <a:pt x="9375" y="575438"/>
                    <a:pt x="0" y="552805"/>
                    <a:pt x="0" y="529206"/>
                  </a:cubicBezTo>
                  <a:lnTo>
                    <a:pt x="0" y="88981"/>
                  </a:lnTo>
                  <a:cubicBezTo>
                    <a:pt x="0" y="65382"/>
                    <a:pt x="9375" y="42749"/>
                    <a:pt x="26062" y="26062"/>
                  </a:cubicBezTo>
                  <a:cubicBezTo>
                    <a:pt x="42749" y="9375"/>
                    <a:pt x="65382" y="0"/>
                    <a:pt x="88981" y="0"/>
                  </a:cubicBezTo>
                  <a:close/>
                </a:path>
              </a:pathLst>
            </a:custGeom>
            <a:solidFill>
              <a:srgbClr val="155772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1168674" cy="6658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9"/>
                </a:lnSpc>
              </a:pPr>
              <a:r>
                <a:rPr lang="en-US" sz="22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</a:p>
            <a:p>
              <a:pPr algn="ctr">
                <a:lnSpc>
                  <a:spcPts val="3219"/>
                </a:lnSpc>
              </a:pPr>
              <a:r>
                <a:rPr lang="en-US" sz="22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Retina's Edge: "The retina only signals </a:t>
              </a:r>
              <a:r>
                <a:rPr lang="en-US" sz="2299" i="1">
                  <a:solidFill>
                    <a:srgbClr val="FFFFFF"/>
                  </a:solidFill>
                  <a:latin typeface="Canva Sans Italics"/>
                  <a:ea typeface="Canva Sans Italics"/>
                  <a:cs typeface="Canva Sans Italics"/>
                  <a:sym typeface="Canva Sans Italics"/>
                </a:rPr>
                <a:t>change</a:t>
              </a:r>
              <a:r>
                <a:rPr lang="en-US" sz="22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— no redundant data, no wasted power."</a:t>
              </a:r>
            </a:p>
            <a:p>
              <a:pPr algn="ctr">
                <a:lnSpc>
                  <a:spcPts val="2520"/>
                </a:lnSpc>
              </a:pPr>
              <a:endParaRPr lang="en-US" sz="22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  <a:p>
              <a:pPr algn="ctr">
                <a:lnSpc>
                  <a:spcPts val="2520"/>
                </a:lnSpc>
              </a:pPr>
              <a:endParaRPr lang="en-US" sz="22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74861" y="6317089"/>
            <a:ext cx="4761161" cy="2347179"/>
            <a:chOff x="0" y="0"/>
            <a:chExt cx="1253968" cy="61818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53968" cy="618187"/>
            </a:xfrm>
            <a:custGeom>
              <a:avLst/>
              <a:gdLst/>
              <a:ahLst/>
              <a:cxnLst/>
              <a:rect l="l" t="t" r="r" b="b"/>
              <a:pathLst>
                <a:path w="1253968" h="618187">
                  <a:moveTo>
                    <a:pt x="82929" y="0"/>
                  </a:moveTo>
                  <a:lnTo>
                    <a:pt x="1171039" y="0"/>
                  </a:lnTo>
                  <a:cubicBezTo>
                    <a:pt x="1216840" y="0"/>
                    <a:pt x="1253968" y="37129"/>
                    <a:pt x="1253968" y="82929"/>
                  </a:cubicBezTo>
                  <a:lnTo>
                    <a:pt x="1253968" y="535258"/>
                  </a:lnTo>
                  <a:cubicBezTo>
                    <a:pt x="1253968" y="581058"/>
                    <a:pt x="1216840" y="618187"/>
                    <a:pt x="1171039" y="618187"/>
                  </a:cubicBezTo>
                  <a:lnTo>
                    <a:pt x="82929" y="618187"/>
                  </a:lnTo>
                  <a:cubicBezTo>
                    <a:pt x="37129" y="618187"/>
                    <a:pt x="0" y="581058"/>
                    <a:pt x="0" y="535258"/>
                  </a:cubicBezTo>
                  <a:lnTo>
                    <a:pt x="0" y="82929"/>
                  </a:lnTo>
                  <a:cubicBezTo>
                    <a:pt x="0" y="37129"/>
                    <a:pt x="37129" y="0"/>
                    <a:pt x="82929" y="0"/>
                  </a:cubicBezTo>
                  <a:close/>
                </a:path>
              </a:pathLst>
            </a:custGeom>
            <a:solidFill>
              <a:srgbClr val="012E46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1253968" cy="6658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9"/>
                </a:lnSpc>
              </a:pPr>
              <a:r>
                <a:rPr lang="en-US" sz="22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Research Gap: "Event cameras don't yet use spatial context or the ~20 specialized cell types the retina has.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313700" y="1461286"/>
            <a:ext cx="9522321" cy="1132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20"/>
              </a:lnSpc>
            </a:pPr>
            <a:r>
              <a:rPr lang="en-US" sz="6600" b="1" dirty="0">
                <a:solidFill>
                  <a:srgbClr val="15577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PROBLEM STATEMENT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678400" y="209283"/>
            <a:ext cx="304800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424915"/>
            <a:ext cx="16230600" cy="9519185"/>
            <a:chOff x="0" y="0"/>
            <a:chExt cx="4274726" cy="25071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507110"/>
            </a:xfrm>
            <a:custGeom>
              <a:avLst/>
              <a:gdLst/>
              <a:ahLst/>
              <a:cxnLst/>
              <a:rect l="l" t="t" r="r" b="b"/>
              <a:pathLst>
                <a:path w="4274726" h="2507110">
                  <a:moveTo>
                    <a:pt x="33390" y="0"/>
                  </a:moveTo>
                  <a:lnTo>
                    <a:pt x="4241336" y="0"/>
                  </a:lnTo>
                  <a:cubicBezTo>
                    <a:pt x="4259777" y="0"/>
                    <a:pt x="4274726" y="14949"/>
                    <a:pt x="4274726" y="33390"/>
                  </a:cubicBezTo>
                  <a:lnTo>
                    <a:pt x="4274726" y="2473721"/>
                  </a:lnTo>
                  <a:cubicBezTo>
                    <a:pt x="4274726" y="2482576"/>
                    <a:pt x="4271208" y="2491069"/>
                    <a:pt x="4264946" y="2497331"/>
                  </a:cubicBezTo>
                  <a:cubicBezTo>
                    <a:pt x="4258685" y="2503593"/>
                    <a:pt x="4250192" y="2507110"/>
                    <a:pt x="4241336" y="2507110"/>
                  </a:cubicBezTo>
                  <a:lnTo>
                    <a:pt x="33390" y="2507110"/>
                  </a:lnTo>
                  <a:cubicBezTo>
                    <a:pt x="24534" y="2507110"/>
                    <a:pt x="16041" y="2503593"/>
                    <a:pt x="9780" y="2497331"/>
                  </a:cubicBezTo>
                  <a:cubicBezTo>
                    <a:pt x="3518" y="2491069"/>
                    <a:pt x="0" y="2482576"/>
                    <a:pt x="0" y="2473721"/>
                  </a:cubicBezTo>
                  <a:lnTo>
                    <a:pt x="0" y="33390"/>
                  </a:lnTo>
                  <a:cubicBezTo>
                    <a:pt x="0" y="24534"/>
                    <a:pt x="3518" y="16041"/>
                    <a:pt x="9780" y="9780"/>
                  </a:cubicBezTo>
                  <a:cubicBezTo>
                    <a:pt x="16041" y="3518"/>
                    <a:pt x="24534" y="0"/>
                    <a:pt x="33390" y="0"/>
                  </a:cubicBezTo>
                  <a:close/>
                </a:path>
              </a:pathLst>
            </a:custGeom>
            <a:solidFill>
              <a:srgbClr val="EFF3F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274726" cy="25356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882409" y="1242551"/>
            <a:ext cx="5279889" cy="7801898"/>
            <a:chOff x="0" y="0"/>
            <a:chExt cx="817993" cy="120871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7993" cy="1208718"/>
            </a:xfrm>
            <a:custGeom>
              <a:avLst/>
              <a:gdLst/>
              <a:ahLst/>
              <a:cxnLst/>
              <a:rect l="l" t="t" r="r" b="b"/>
              <a:pathLst>
                <a:path w="817993" h="1208718">
                  <a:moveTo>
                    <a:pt x="102641" y="0"/>
                  </a:moveTo>
                  <a:lnTo>
                    <a:pt x="715352" y="0"/>
                  </a:lnTo>
                  <a:cubicBezTo>
                    <a:pt x="742574" y="0"/>
                    <a:pt x="768681" y="10814"/>
                    <a:pt x="787930" y="30063"/>
                  </a:cubicBezTo>
                  <a:cubicBezTo>
                    <a:pt x="807179" y="49312"/>
                    <a:pt x="817993" y="75419"/>
                    <a:pt x="817993" y="102641"/>
                  </a:cubicBezTo>
                  <a:lnTo>
                    <a:pt x="817993" y="1106077"/>
                  </a:lnTo>
                  <a:cubicBezTo>
                    <a:pt x="817993" y="1133299"/>
                    <a:pt x="807179" y="1159406"/>
                    <a:pt x="787930" y="1178655"/>
                  </a:cubicBezTo>
                  <a:cubicBezTo>
                    <a:pt x="768681" y="1197904"/>
                    <a:pt x="742574" y="1208718"/>
                    <a:pt x="715352" y="1208718"/>
                  </a:cubicBezTo>
                  <a:lnTo>
                    <a:pt x="102641" y="1208718"/>
                  </a:lnTo>
                  <a:cubicBezTo>
                    <a:pt x="75419" y="1208718"/>
                    <a:pt x="49312" y="1197904"/>
                    <a:pt x="30063" y="1178655"/>
                  </a:cubicBezTo>
                  <a:cubicBezTo>
                    <a:pt x="10814" y="1159406"/>
                    <a:pt x="0" y="1133299"/>
                    <a:pt x="0" y="1106077"/>
                  </a:cubicBezTo>
                  <a:lnTo>
                    <a:pt x="0" y="102641"/>
                  </a:lnTo>
                  <a:cubicBezTo>
                    <a:pt x="0" y="75419"/>
                    <a:pt x="10814" y="49312"/>
                    <a:pt x="30063" y="30063"/>
                  </a:cubicBezTo>
                  <a:cubicBezTo>
                    <a:pt x="49312" y="10814"/>
                    <a:pt x="75419" y="0"/>
                    <a:pt x="102641" y="0"/>
                  </a:cubicBezTo>
                  <a:close/>
                </a:path>
              </a:pathLst>
            </a:custGeom>
            <a:blipFill>
              <a:blip r:embed="rId2"/>
              <a:stretch>
                <a:fillRect t="-222" b="-222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8118304" y="1309226"/>
            <a:ext cx="7572882" cy="594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44"/>
              </a:lnSpc>
            </a:pPr>
            <a:r>
              <a:rPr lang="en-US" sz="4357" b="1">
                <a:solidFill>
                  <a:srgbClr val="15577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BIOLOGICAL PHENOMENON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00565" y="2824171"/>
            <a:ext cx="9008362" cy="6386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1386" lvl="1" indent="-355693" algn="just">
              <a:lnSpc>
                <a:spcPts val="4612"/>
              </a:lnSpc>
              <a:buFont typeface="Arial"/>
              <a:buChar char="•"/>
            </a:pPr>
            <a:r>
              <a:rPr lang="en-US" sz="3294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 Core Idea: Retina detects </a:t>
            </a:r>
            <a:r>
              <a:rPr lang="en-US" sz="3294" i="1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change in light</a:t>
            </a:r>
            <a:r>
              <a:rPr lang="en-US" sz="3294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, not absolute brightness.</a:t>
            </a:r>
          </a:p>
          <a:p>
            <a:pPr marL="711386" lvl="1" indent="-355693" algn="just">
              <a:lnSpc>
                <a:spcPts val="4612"/>
              </a:lnSpc>
              <a:buFont typeface="Arial"/>
              <a:buChar char="•"/>
            </a:pPr>
            <a:r>
              <a:rPr lang="en-US" sz="3294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Phototransduction: Rods &amp; cones convert photons into electrical signals.</a:t>
            </a:r>
          </a:p>
          <a:p>
            <a:pPr marL="711386" lvl="1" indent="-355693" algn="just">
              <a:lnSpc>
                <a:spcPts val="4612"/>
              </a:lnSpc>
              <a:buFont typeface="Arial"/>
              <a:buChar char="•"/>
            </a:pPr>
            <a:r>
              <a:rPr lang="en-US" sz="3294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ON/OFF Split: ON cells fire when light increases; OFF cells fire when light decreases.</a:t>
            </a:r>
          </a:p>
          <a:p>
            <a:pPr marL="711386" lvl="1" indent="-355693" algn="just">
              <a:lnSpc>
                <a:spcPts val="4612"/>
              </a:lnSpc>
              <a:buFont typeface="Arial"/>
              <a:buChar char="•"/>
            </a:pPr>
            <a:r>
              <a:rPr lang="en-US" sz="3294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Early Edge Detection: Contrast &amp; edges are detected before signals even reach the brain.</a:t>
            </a:r>
          </a:p>
          <a:p>
            <a:pPr marL="0" lvl="0" indent="0" algn="just">
              <a:lnSpc>
                <a:spcPts val="3784"/>
              </a:lnSpc>
            </a:pPr>
            <a:endParaRPr lang="en-US" sz="3294" dirty="0">
              <a:solidFill>
                <a:srgbClr val="155772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7602200" y="262712"/>
            <a:ext cx="228600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495300"/>
            <a:ext cx="16230600" cy="9519185"/>
            <a:chOff x="0" y="0"/>
            <a:chExt cx="4274726" cy="25071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507110"/>
            </a:xfrm>
            <a:custGeom>
              <a:avLst/>
              <a:gdLst/>
              <a:ahLst/>
              <a:cxnLst/>
              <a:rect l="l" t="t" r="r" b="b"/>
              <a:pathLst>
                <a:path w="4274726" h="2507110">
                  <a:moveTo>
                    <a:pt x="33390" y="0"/>
                  </a:moveTo>
                  <a:lnTo>
                    <a:pt x="4241336" y="0"/>
                  </a:lnTo>
                  <a:cubicBezTo>
                    <a:pt x="4259777" y="0"/>
                    <a:pt x="4274726" y="14949"/>
                    <a:pt x="4274726" y="33390"/>
                  </a:cubicBezTo>
                  <a:lnTo>
                    <a:pt x="4274726" y="2473721"/>
                  </a:lnTo>
                  <a:cubicBezTo>
                    <a:pt x="4274726" y="2482576"/>
                    <a:pt x="4271208" y="2491069"/>
                    <a:pt x="4264946" y="2497331"/>
                  </a:cubicBezTo>
                  <a:cubicBezTo>
                    <a:pt x="4258685" y="2503593"/>
                    <a:pt x="4250192" y="2507110"/>
                    <a:pt x="4241336" y="2507110"/>
                  </a:cubicBezTo>
                  <a:lnTo>
                    <a:pt x="33390" y="2507110"/>
                  </a:lnTo>
                  <a:cubicBezTo>
                    <a:pt x="24534" y="2507110"/>
                    <a:pt x="16041" y="2503593"/>
                    <a:pt x="9780" y="2497331"/>
                  </a:cubicBezTo>
                  <a:cubicBezTo>
                    <a:pt x="3518" y="2491069"/>
                    <a:pt x="0" y="2482576"/>
                    <a:pt x="0" y="2473721"/>
                  </a:cubicBezTo>
                  <a:lnTo>
                    <a:pt x="0" y="33390"/>
                  </a:lnTo>
                  <a:cubicBezTo>
                    <a:pt x="0" y="24534"/>
                    <a:pt x="3518" y="16041"/>
                    <a:pt x="9780" y="9780"/>
                  </a:cubicBezTo>
                  <a:cubicBezTo>
                    <a:pt x="16041" y="3518"/>
                    <a:pt x="24534" y="0"/>
                    <a:pt x="33390" y="0"/>
                  </a:cubicBezTo>
                  <a:close/>
                </a:path>
              </a:pathLst>
            </a:custGeom>
            <a:solidFill>
              <a:srgbClr val="EFF3F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274726" cy="25356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14400" y="1714500"/>
            <a:ext cx="7010400" cy="6257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834"/>
              </a:lnSpc>
            </a:pPr>
            <a:r>
              <a:rPr lang="en-US" sz="4739" b="1" dirty="0">
                <a:solidFill>
                  <a:srgbClr val="15577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HOW RETINA WORKS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14400" y="3086100"/>
            <a:ext cx="8077200" cy="57525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25714" lvl="1" indent="-312857" algn="just">
              <a:lnSpc>
                <a:spcPts val="4057"/>
              </a:lnSpc>
              <a:buFont typeface="Arial"/>
              <a:buChar char="•"/>
            </a:pPr>
            <a:r>
              <a:rPr lang="en-US" sz="2898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Photoreceptors absorb light to graded voltage signal.</a:t>
            </a:r>
          </a:p>
          <a:p>
            <a:pPr marL="625714" lvl="1" indent="-312857" algn="just">
              <a:lnSpc>
                <a:spcPts val="4057"/>
              </a:lnSpc>
              <a:buFont typeface="Arial"/>
              <a:buChar char="•"/>
            </a:pPr>
            <a:r>
              <a:rPr lang="en-US" sz="2898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Horizontal cells sharpen contrast via lateral feedback.</a:t>
            </a:r>
          </a:p>
          <a:p>
            <a:pPr marL="625714" lvl="1" indent="-312857" algn="just">
              <a:lnSpc>
                <a:spcPts val="4057"/>
              </a:lnSpc>
              <a:buFont typeface="Arial"/>
              <a:buChar char="•"/>
            </a:pPr>
            <a:r>
              <a:rPr lang="en-US" sz="2898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Bipolar cells split signal into ON/OFF pathways.</a:t>
            </a:r>
          </a:p>
          <a:p>
            <a:pPr marL="625714" lvl="1" indent="-312857" algn="just">
              <a:lnSpc>
                <a:spcPts val="4057"/>
              </a:lnSpc>
              <a:buFont typeface="Arial"/>
              <a:buChar char="•"/>
            </a:pPr>
            <a:r>
              <a:rPr lang="en-US" sz="2898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 Amacrine cells add temporal processing.</a:t>
            </a:r>
          </a:p>
          <a:p>
            <a:pPr marL="625714" lvl="1" indent="-312857" algn="just">
              <a:lnSpc>
                <a:spcPts val="4057"/>
              </a:lnSpc>
              <a:buFont typeface="Arial"/>
              <a:buChar char="•"/>
            </a:pPr>
            <a:r>
              <a:rPr lang="en-US" sz="2898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RGCs convert signal into spikes through optic nerve.</a:t>
            </a:r>
          </a:p>
          <a:p>
            <a:pPr marL="625714" lvl="1" indent="-312857" algn="just">
              <a:lnSpc>
                <a:spcPts val="4057"/>
              </a:lnSpc>
              <a:buFont typeface="Arial"/>
              <a:buChar char="•"/>
            </a:pPr>
            <a:r>
              <a:rPr lang="en-US" sz="2898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 Retina adapts sensitivity over time .</a:t>
            </a:r>
          </a:p>
          <a:p>
            <a:pPr marL="0" lvl="0" indent="0" algn="just">
              <a:lnSpc>
                <a:spcPts val="4057"/>
              </a:lnSpc>
            </a:pPr>
            <a:endParaRPr lang="en-US" sz="2898" dirty="0">
              <a:solidFill>
                <a:srgbClr val="155772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7678400" y="183883"/>
            <a:ext cx="228600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ED2CF95-B10C-4822-FC02-BDFA3B309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7017" y="1702171"/>
            <a:ext cx="6102272" cy="766225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4F283BC-005B-1A7C-CC4B-827DB529F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190500"/>
            <a:ext cx="9572625" cy="95726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E6D5D0-C2DE-F100-99AE-53FE3BCEA19F}"/>
              </a:ext>
            </a:extLst>
          </p:cNvPr>
          <p:cNvSpPr txBox="1"/>
          <p:nvPr/>
        </p:nvSpPr>
        <p:spPr>
          <a:xfrm>
            <a:off x="17526000" y="19050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48925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83908"/>
            <a:ext cx="16230600" cy="9519185"/>
            <a:chOff x="0" y="0"/>
            <a:chExt cx="4274726" cy="25071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507110"/>
            </a:xfrm>
            <a:custGeom>
              <a:avLst/>
              <a:gdLst/>
              <a:ahLst/>
              <a:cxnLst/>
              <a:rect l="l" t="t" r="r" b="b"/>
              <a:pathLst>
                <a:path w="4274726" h="2507110">
                  <a:moveTo>
                    <a:pt x="33390" y="0"/>
                  </a:moveTo>
                  <a:lnTo>
                    <a:pt x="4241336" y="0"/>
                  </a:lnTo>
                  <a:cubicBezTo>
                    <a:pt x="4259777" y="0"/>
                    <a:pt x="4274726" y="14949"/>
                    <a:pt x="4274726" y="33390"/>
                  </a:cubicBezTo>
                  <a:lnTo>
                    <a:pt x="4274726" y="2473721"/>
                  </a:lnTo>
                  <a:cubicBezTo>
                    <a:pt x="4274726" y="2482576"/>
                    <a:pt x="4271208" y="2491069"/>
                    <a:pt x="4264946" y="2497331"/>
                  </a:cubicBezTo>
                  <a:cubicBezTo>
                    <a:pt x="4258685" y="2503593"/>
                    <a:pt x="4250192" y="2507110"/>
                    <a:pt x="4241336" y="2507110"/>
                  </a:cubicBezTo>
                  <a:lnTo>
                    <a:pt x="33390" y="2507110"/>
                  </a:lnTo>
                  <a:cubicBezTo>
                    <a:pt x="24534" y="2507110"/>
                    <a:pt x="16041" y="2503593"/>
                    <a:pt x="9780" y="2497331"/>
                  </a:cubicBezTo>
                  <a:cubicBezTo>
                    <a:pt x="3518" y="2491069"/>
                    <a:pt x="0" y="2482576"/>
                    <a:pt x="0" y="2473721"/>
                  </a:cubicBezTo>
                  <a:lnTo>
                    <a:pt x="0" y="33390"/>
                  </a:lnTo>
                  <a:cubicBezTo>
                    <a:pt x="0" y="24534"/>
                    <a:pt x="3518" y="16041"/>
                    <a:pt x="9780" y="9780"/>
                  </a:cubicBezTo>
                  <a:cubicBezTo>
                    <a:pt x="16041" y="3518"/>
                    <a:pt x="24534" y="0"/>
                    <a:pt x="33390" y="0"/>
                  </a:cubicBezTo>
                  <a:close/>
                </a:path>
              </a:pathLst>
            </a:custGeom>
            <a:solidFill>
              <a:srgbClr val="EFF3F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274726" cy="25356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464888" y="2852771"/>
            <a:ext cx="6033035" cy="6216038"/>
            <a:chOff x="0" y="0"/>
            <a:chExt cx="904790" cy="93223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04790" cy="932236"/>
            </a:xfrm>
            <a:custGeom>
              <a:avLst/>
              <a:gdLst/>
              <a:ahLst/>
              <a:cxnLst/>
              <a:rect l="l" t="t" r="r" b="b"/>
              <a:pathLst>
                <a:path w="904790" h="932236">
                  <a:moveTo>
                    <a:pt x="89828" y="0"/>
                  </a:moveTo>
                  <a:lnTo>
                    <a:pt x="814963" y="0"/>
                  </a:lnTo>
                  <a:cubicBezTo>
                    <a:pt x="838786" y="0"/>
                    <a:pt x="861634" y="9464"/>
                    <a:pt x="878480" y="26310"/>
                  </a:cubicBezTo>
                  <a:cubicBezTo>
                    <a:pt x="895326" y="43156"/>
                    <a:pt x="904790" y="66004"/>
                    <a:pt x="904790" y="89828"/>
                  </a:cubicBezTo>
                  <a:lnTo>
                    <a:pt x="904790" y="842408"/>
                  </a:lnTo>
                  <a:cubicBezTo>
                    <a:pt x="904790" y="866232"/>
                    <a:pt x="895326" y="889080"/>
                    <a:pt x="878480" y="905926"/>
                  </a:cubicBezTo>
                  <a:cubicBezTo>
                    <a:pt x="861634" y="922772"/>
                    <a:pt x="838786" y="932236"/>
                    <a:pt x="814963" y="932236"/>
                  </a:cubicBezTo>
                  <a:lnTo>
                    <a:pt x="89828" y="932236"/>
                  </a:lnTo>
                  <a:cubicBezTo>
                    <a:pt x="40217" y="932236"/>
                    <a:pt x="0" y="892019"/>
                    <a:pt x="0" y="842408"/>
                  </a:cubicBezTo>
                  <a:lnTo>
                    <a:pt x="0" y="89828"/>
                  </a:lnTo>
                  <a:cubicBezTo>
                    <a:pt x="0" y="40217"/>
                    <a:pt x="40217" y="0"/>
                    <a:pt x="89828" y="0"/>
                  </a:cubicBezTo>
                  <a:close/>
                </a:path>
              </a:pathLst>
            </a:custGeom>
            <a:blipFill>
              <a:blip r:embed="rId2"/>
              <a:stretch>
                <a:fillRect l="-18197" r="-18197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1982972" y="1839612"/>
            <a:ext cx="14322056" cy="597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46"/>
              </a:lnSpc>
            </a:pPr>
            <a:r>
              <a:rPr lang="en-US" sz="4456" b="1">
                <a:solidFill>
                  <a:srgbClr val="15577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WORKING OF EVENT BASED CAMERA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95667" y="2868174"/>
            <a:ext cx="8745773" cy="5737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just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 Photoreceptor Stage: Photodiode converts light to current; logarithmic response = huge dynamic range .</a:t>
            </a:r>
          </a:p>
          <a:p>
            <a:pPr marL="690881" lvl="1" indent="-345440" algn="just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Change Stage: Circuit compares current signal to last recorded value.</a:t>
            </a:r>
          </a:p>
          <a:p>
            <a:pPr marL="690881" lvl="1" indent="-345440" algn="just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Comparator Stage: Fires ON/OFF event if change crosses a threshold.</a:t>
            </a:r>
          </a:p>
          <a:p>
            <a:pPr marL="690881" lvl="1" indent="-345440" algn="just">
              <a:lnSpc>
                <a:spcPts val="4480"/>
              </a:lnSpc>
              <a:buFont typeface="Arial"/>
              <a:buChar char="•"/>
            </a:pPr>
            <a:r>
              <a:rPr lang="en-US" sz="3200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Output: Each event = (x, y, timestamp, polarity) — asynchronous &amp; sparse.</a:t>
            </a:r>
          </a:p>
          <a:p>
            <a:pPr marL="0" lvl="0" indent="0" algn="just">
              <a:lnSpc>
                <a:spcPts val="4480"/>
              </a:lnSpc>
            </a:pPr>
            <a:endParaRPr lang="en-US" sz="3200" dirty="0">
              <a:solidFill>
                <a:srgbClr val="155772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7526000" y="262712"/>
            <a:ext cx="304800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32197" y="1453192"/>
            <a:ext cx="13166457" cy="7301399"/>
          </a:xfrm>
          <a:custGeom>
            <a:avLst/>
            <a:gdLst/>
            <a:ahLst/>
            <a:cxnLst/>
            <a:rect l="l" t="t" r="r" b="b"/>
            <a:pathLst>
              <a:path w="13166457" h="7301399">
                <a:moveTo>
                  <a:pt x="0" y="0"/>
                </a:moveTo>
                <a:lnTo>
                  <a:pt x="13166457" y="0"/>
                </a:lnTo>
                <a:lnTo>
                  <a:pt x="13166457" y="7301399"/>
                </a:lnTo>
                <a:lnTo>
                  <a:pt x="0" y="73013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221200" y="190500"/>
            <a:ext cx="381000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526000" y="190500"/>
            <a:ext cx="381000" cy="3355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9</a:t>
            </a:r>
          </a:p>
        </p:txBody>
      </p:sp>
      <p:pic>
        <p:nvPicPr>
          <p:cNvPr id="9" name="Online Media 8" title="Difference between traditional and event cameras">
            <a:hlinkClick r:id="" action="ppaction://media"/>
            <a:extLst>
              <a:ext uri="{FF2B5EF4-FFF2-40B4-BE49-F238E27FC236}">
                <a16:creationId xmlns:a16="http://schemas.microsoft.com/office/drawing/2014/main" id="{D6AFF5A9-593E-2005-F5EB-F4AF08DF4CB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47800" y="800100"/>
            <a:ext cx="15392400" cy="86902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83908"/>
            <a:ext cx="16230600" cy="9519185"/>
            <a:chOff x="0" y="0"/>
            <a:chExt cx="4274726" cy="25071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507110"/>
            </a:xfrm>
            <a:custGeom>
              <a:avLst/>
              <a:gdLst/>
              <a:ahLst/>
              <a:cxnLst/>
              <a:rect l="l" t="t" r="r" b="b"/>
              <a:pathLst>
                <a:path w="4274726" h="2507110">
                  <a:moveTo>
                    <a:pt x="33390" y="0"/>
                  </a:moveTo>
                  <a:lnTo>
                    <a:pt x="4241336" y="0"/>
                  </a:lnTo>
                  <a:cubicBezTo>
                    <a:pt x="4259777" y="0"/>
                    <a:pt x="4274726" y="14949"/>
                    <a:pt x="4274726" y="33390"/>
                  </a:cubicBezTo>
                  <a:lnTo>
                    <a:pt x="4274726" y="2473721"/>
                  </a:lnTo>
                  <a:cubicBezTo>
                    <a:pt x="4274726" y="2482576"/>
                    <a:pt x="4271208" y="2491069"/>
                    <a:pt x="4264946" y="2497331"/>
                  </a:cubicBezTo>
                  <a:cubicBezTo>
                    <a:pt x="4258685" y="2503593"/>
                    <a:pt x="4250192" y="2507110"/>
                    <a:pt x="4241336" y="2507110"/>
                  </a:cubicBezTo>
                  <a:lnTo>
                    <a:pt x="33390" y="2507110"/>
                  </a:lnTo>
                  <a:cubicBezTo>
                    <a:pt x="24534" y="2507110"/>
                    <a:pt x="16041" y="2503593"/>
                    <a:pt x="9780" y="2497331"/>
                  </a:cubicBezTo>
                  <a:cubicBezTo>
                    <a:pt x="3518" y="2491069"/>
                    <a:pt x="0" y="2482576"/>
                    <a:pt x="0" y="2473721"/>
                  </a:cubicBezTo>
                  <a:lnTo>
                    <a:pt x="0" y="33390"/>
                  </a:lnTo>
                  <a:cubicBezTo>
                    <a:pt x="0" y="24534"/>
                    <a:pt x="3518" y="16041"/>
                    <a:pt x="9780" y="9780"/>
                  </a:cubicBezTo>
                  <a:cubicBezTo>
                    <a:pt x="16041" y="3518"/>
                    <a:pt x="24534" y="0"/>
                    <a:pt x="33390" y="0"/>
                  </a:cubicBezTo>
                  <a:close/>
                </a:path>
              </a:pathLst>
            </a:custGeom>
            <a:solidFill>
              <a:srgbClr val="EFF3F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274726" cy="25356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982972" y="1284116"/>
            <a:ext cx="14322056" cy="757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63"/>
              </a:lnSpc>
            </a:pPr>
            <a:r>
              <a:rPr lang="en-US" sz="5650" b="1">
                <a:solidFill>
                  <a:srgbClr val="15577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APPLICATIONS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144000" y="3427556"/>
            <a:ext cx="7460775" cy="5894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1427" lvl="1" indent="-325714" algn="just">
              <a:lnSpc>
                <a:spcPts val="4224"/>
              </a:lnSpc>
              <a:buFont typeface="Arial"/>
              <a:buChar char="•"/>
            </a:pPr>
            <a:r>
              <a:rPr lang="en-US" sz="3017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Vision-Based State Estimation for Fast Flight</a:t>
            </a:r>
          </a:p>
          <a:p>
            <a:pPr marL="651427" lvl="1" indent="-325714" algn="just">
              <a:lnSpc>
                <a:spcPts val="4224"/>
              </a:lnSpc>
              <a:buFont typeface="Arial"/>
              <a:buChar char="•"/>
            </a:pPr>
            <a:r>
              <a:rPr lang="en-US" sz="3017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Deep Learning for Obstacle Avoidance (Learning High-Speed Flight in the Wild)</a:t>
            </a:r>
          </a:p>
          <a:p>
            <a:pPr marL="651427" lvl="1" indent="-325714" algn="just">
              <a:lnSpc>
                <a:spcPts val="4224"/>
              </a:lnSpc>
              <a:buFont typeface="Arial"/>
              <a:buChar char="•"/>
            </a:pPr>
            <a:r>
              <a:rPr lang="en-US" sz="3017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Trajectory Planning Through Narrow Spaces</a:t>
            </a:r>
          </a:p>
          <a:p>
            <a:pPr marL="651427" lvl="1" indent="-325714" algn="just">
              <a:lnSpc>
                <a:spcPts val="4224"/>
              </a:lnSpc>
              <a:buFont typeface="Arial"/>
              <a:buChar char="•"/>
            </a:pPr>
            <a:r>
              <a:rPr lang="en-US" sz="3017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Perception-Aware Model Predictive Control (PAMPC)</a:t>
            </a:r>
          </a:p>
          <a:p>
            <a:pPr marL="651427" lvl="1" indent="-325714" algn="just">
              <a:lnSpc>
                <a:spcPts val="4224"/>
              </a:lnSpc>
              <a:buFont typeface="Arial"/>
              <a:buChar char="•"/>
            </a:pPr>
            <a:r>
              <a:rPr lang="en-US" sz="3017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Sim-to-Real Transfer for Agile Flight</a:t>
            </a:r>
          </a:p>
          <a:p>
            <a:pPr marL="0" lvl="0" indent="0" algn="just">
              <a:lnSpc>
                <a:spcPts val="4224"/>
              </a:lnSpc>
            </a:pPr>
            <a:endParaRPr lang="en-US" sz="3017" dirty="0">
              <a:solidFill>
                <a:srgbClr val="155772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778393" y="2437006"/>
            <a:ext cx="9718803" cy="563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 b="1">
                <a:solidFill>
                  <a:srgbClr val="15577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1.High-Speed Robotics &amp; Drone Control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602200" y="175399"/>
            <a:ext cx="381000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12</a:t>
            </a:r>
          </a:p>
        </p:txBody>
      </p:sp>
      <p:grpSp>
        <p:nvGrpSpPr>
          <p:cNvPr id="11" name="Group 5">
            <a:extLst>
              <a:ext uri="{FF2B5EF4-FFF2-40B4-BE49-F238E27FC236}">
                <a16:creationId xmlns:a16="http://schemas.microsoft.com/office/drawing/2014/main" id="{3DB07037-AB18-7EDC-DAB9-6D56F611ABCB}"/>
              </a:ext>
            </a:extLst>
          </p:cNvPr>
          <p:cNvGrpSpPr/>
          <p:nvPr/>
        </p:nvGrpSpPr>
        <p:grpSpPr>
          <a:xfrm>
            <a:off x="1732602" y="2503681"/>
            <a:ext cx="6490316" cy="6687189"/>
            <a:chOff x="0" y="0"/>
            <a:chExt cx="904790" cy="932236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CBB0ECA2-F7CD-EB40-EF42-309090DD148A}"/>
                </a:ext>
              </a:extLst>
            </p:cNvPr>
            <p:cNvSpPr/>
            <p:nvPr/>
          </p:nvSpPr>
          <p:spPr>
            <a:xfrm>
              <a:off x="0" y="0"/>
              <a:ext cx="904790" cy="932236"/>
            </a:xfrm>
            <a:custGeom>
              <a:avLst/>
              <a:gdLst/>
              <a:ahLst/>
              <a:cxnLst/>
              <a:rect l="l" t="t" r="r" b="b"/>
              <a:pathLst>
                <a:path w="904790" h="932236">
                  <a:moveTo>
                    <a:pt x="83499" y="0"/>
                  </a:moveTo>
                  <a:lnTo>
                    <a:pt x="821291" y="0"/>
                  </a:lnTo>
                  <a:cubicBezTo>
                    <a:pt x="843437" y="0"/>
                    <a:pt x="864675" y="8797"/>
                    <a:pt x="880334" y="24456"/>
                  </a:cubicBezTo>
                  <a:cubicBezTo>
                    <a:pt x="895993" y="40115"/>
                    <a:pt x="904790" y="61354"/>
                    <a:pt x="904790" y="83499"/>
                  </a:cubicBezTo>
                  <a:lnTo>
                    <a:pt x="904790" y="848737"/>
                  </a:lnTo>
                  <a:cubicBezTo>
                    <a:pt x="904790" y="870882"/>
                    <a:pt x="895993" y="892121"/>
                    <a:pt x="880334" y="907780"/>
                  </a:cubicBezTo>
                  <a:cubicBezTo>
                    <a:pt x="864675" y="923439"/>
                    <a:pt x="843437" y="932236"/>
                    <a:pt x="821291" y="932236"/>
                  </a:cubicBezTo>
                  <a:lnTo>
                    <a:pt x="83499" y="932236"/>
                  </a:lnTo>
                  <a:cubicBezTo>
                    <a:pt x="61354" y="932236"/>
                    <a:pt x="40115" y="923439"/>
                    <a:pt x="24456" y="907780"/>
                  </a:cubicBezTo>
                  <a:cubicBezTo>
                    <a:pt x="8797" y="892121"/>
                    <a:pt x="0" y="870882"/>
                    <a:pt x="0" y="848737"/>
                  </a:cubicBezTo>
                  <a:lnTo>
                    <a:pt x="0" y="83499"/>
                  </a:lnTo>
                  <a:cubicBezTo>
                    <a:pt x="0" y="61354"/>
                    <a:pt x="8797" y="40115"/>
                    <a:pt x="24456" y="24456"/>
                  </a:cubicBezTo>
                  <a:cubicBezTo>
                    <a:pt x="40115" y="8797"/>
                    <a:pt x="61354" y="0"/>
                    <a:pt x="83499" y="0"/>
                  </a:cubicBezTo>
                  <a:close/>
                </a:path>
              </a:pathLst>
            </a:custGeom>
            <a:blipFill>
              <a:blip r:embed="rId2"/>
              <a:stretch>
                <a:fillRect l="-41585" r="-41585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744028"/>
            <a:ext cx="16230600" cy="7159064"/>
            <a:chOff x="0" y="0"/>
            <a:chExt cx="4274726" cy="18855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1885515"/>
            </a:xfrm>
            <a:custGeom>
              <a:avLst/>
              <a:gdLst/>
              <a:ahLst/>
              <a:cxnLst/>
              <a:rect l="l" t="t" r="r" b="b"/>
              <a:pathLst>
                <a:path w="4274726" h="1885515">
                  <a:moveTo>
                    <a:pt x="33390" y="0"/>
                  </a:moveTo>
                  <a:lnTo>
                    <a:pt x="4241336" y="0"/>
                  </a:lnTo>
                  <a:cubicBezTo>
                    <a:pt x="4259777" y="0"/>
                    <a:pt x="4274726" y="14949"/>
                    <a:pt x="4274726" y="33390"/>
                  </a:cubicBezTo>
                  <a:lnTo>
                    <a:pt x="4274726" y="1852125"/>
                  </a:lnTo>
                  <a:cubicBezTo>
                    <a:pt x="4274726" y="1860981"/>
                    <a:pt x="4271208" y="1869473"/>
                    <a:pt x="4264946" y="1875735"/>
                  </a:cubicBezTo>
                  <a:cubicBezTo>
                    <a:pt x="4258685" y="1881997"/>
                    <a:pt x="4250192" y="1885515"/>
                    <a:pt x="4241336" y="1885515"/>
                  </a:cubicBezTo>
                  <a:lnTo>
                    <a:pt x="33390" y="1885515"/>
                  </a:lnTo>
                  <a:cubicBezTo>
                    <a:pt x="24534" y="1885515"/>
                    <a:pt x="16041" y="1881997"/>
                    <a:pt x="9780" y="1875735"/>
                  </a:cubicBezTo>
                  <a:cubicBezTo>
                    <a:pt x="3518" y="1869473"/>
                    <a:pt x="0" y="1860981"/>
                    <a:pt x="0" y="1852125"/>
                  </a:cubicBezTo>
                  <a:lnTo>
                    <a:pt x="0" y="33390"/>
                  </a:lnTo>
                  <a:cubicBezTo>
                    <a:pt x="0" y="24534"/>
                    <a:pt x="3518" y="16041"/>
                    <a:pt x="9780" y="9780"/>
                  </a:cubicBezTo>
                  <a:cubicBezTo>
                    <a:pt x="16041" y="3518"/>
                    <a:pt x="24534" y="0"/>
                    <a:pt x="33390" y="0"/>
                  </a:cubicBezTo>
                  <a:close/>
                </a:path>
              </a:pathLst>
            </a:custGeom>
            <a:solidFill>
              <a:srgbClr val="EFF3F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274726" cy="19140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34531" y="3314915"/>
            <a:ext cx="5840140" cy="6017291"/>
            <a:chOff x="0" y="0"/>
            <a:chExt cx="904790" cy="93223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04790" cy="932236"/>
            </a:xfrm>
            <a:custGeom>
              <a:avLst/>
              <a:gdLst/>
              <a:ahLst/>
              <a:cxnLst/>
              <a:rect l="l" t="t" r="r" b="b"/>
              <a:pathLst>
                <a:path w="904790" h="932236">
                  <a:moveTo>
                    <a:pt x="92795" y="0"/>
                  </a:moveTo>
                  <a:lnTo>
                    <a:pt x="811996" y="0"/>
                  </a:lnTo>
                  <a:cubicBezTo>
                    <a:pt x="836606" y="0"/>
                    <a:pt x="860209" y="9777"/>
                    <a:pt x="877611" y="27179"/>
                  </a:cubicBezTo>
                  <a:cubicBezTo>
                    <a:pt x="895014" y="44581"/>
                    <a:pt x="904790" y="68184"/>
                    <a:pt x="904790" y="92795"/>
                  </a:cubicBezTo>
                  <a:lnTo>
                    <a:pt x="904790" y="839441"/>
                  </a:lnTo>
                  <a:cubicBezTo>
                    <a:pt x="904790" y="864052"/>
                    <a:pt x="895014" y="887655"/>
                    <a:pt x="877611" y="905057"/>
                  </a:cubicBezTo>
                  <a:cubicBezTo>
                    <a:pt x="860209" y="922459"/>
                    <a:pt x="836606" y="932236"/>
                    <a:pt x="811996" y="932236"/>
                  </a:cubicBezTo>
                  <a:lnTo>
                    <a:pt x="92795" y="932236"/>
                  </a:lnTo>
                  <a:cubicBezTo>
                    <a:pt x="41546" y="932236"/>
                    <a:pt x="0" y="890690"/>
                    <a:pt x="0" y="839441"/>
                  </a:cubicBezTo>
                  <a:lnTo>
                    <a:pt x="0" y="92795"/>
                  </a:lnTo>
                  <a:cubicBezTo>
                    <a:pt x="0" y="68184"/>
                    <a:pt x="9777" y="44581"/>
                    <a:pt x="27179" y="27179"/>
                  </a:cubicBezTo>
                  <a:cubicBezTo>
                    <a:pt x="44581" y="9777"/>
                    <a:pt x="68184" y="0"/>
                    <a:pt x="92795" y="0"/>
                  </a:cubicBezTo>
                  <a:close/>
                </a:path>
              </a:pathLst>
            </a:custGeom>
            <a:blipFill>
              <a:blip r:embed="rId2"/>
              <a:stretch>
                <a:fillRect l="-25099" r="-25099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3608728" y="1123950"/>
            <a:ext cx="11070544" cy="813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245" lvl="1" algn="l">
              <a:lnSpc>
                <a:spcPts val="6115"/>
              </a:lnSpc>
            </a:pPr>
            <a:r>
              <a:rPr lang="en-US" sz="5995" b="1" dirty="0">
                <a:solidFill>
                  <a:srgbClr val="EFF3F7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2.Visual SLAM &amp; Navigation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729256" y="3601968"/>
            <a:ext cx="9349046" cy="4153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5306" lvl="1" indent="-367653" algn="just">
              <a:lnSpc>
                <a:spcPts val="4768"/>
              </a:lnSpc>
              <a:buFont typeface="Arial"/>
              <a:buChar char="•"/>
            </a:pPr>
            <a:r>
              <a:rPr lang="en-US" sz="3405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ORB-SLAM (Camera-Based Mapping)</a:t>
            </a:r>
          </a:p>
          <a:p>
            <a:pPr marL="735306" lvl="1" indent="-367653" algn="just">
              <a:lnSpc>
                <a:spcPts val="4768"/>
              </a:lnSpc>
              <a:buFont typeface="Arial"/>
              <a:buChar char="•"/>
            </a:pPr>
            <a:r>
              <a:rPr lang="en-US" sz="3405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Feature Matching Between Frames</a:t>
            </a:r>
          </a:p>
          <a:p>
            <a:pPr marL="735306" lvl="1" indent="-367653" algn="just">
              <a:lnSpc>
                <a:spcPts val="4768"/>
              </a:lnSpc>
              <a:buFont typeface="Arial"/>
              <a:buChar char="•"/>
            </a:pPr>
            <a:r>
              <a:rPr lang="en-US" sz="3405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Loop Closure (Recognizing Revisited Places)</a:t>
            </a:r>
          </a:p>
          <a:p>
            <a:pPr marL="735306" lvl="1" indent="-367653" algn="just">
              <a:lnSpc>
                <a:spcPts val="4768"/>
              </a:lnSpc>
              <a:buFont typeface="Arial"/>
              <a:buChar char="•"/>
            </a:pPr>
            <a:r>
              <a:rPr lang="en-US" sz="3405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Combining Camera + Motion Sensors (IMU)</a:t>
            </a:r>
          </a:p>
          <a:p>
            <a:pPr marL="735306" lvl="1" indent="-367653" algn="just">
              <a:lnSpc>
                <a:spcPts val="4768"/>
              </a:lnSpc>
              <a:buFont typeface="Arial"/>
              <a:buChar char="•"/>
            </a:pPr>
            <a:r>
              <a:rPr lang="en-US" sz="3405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Removing Moving Objects from the Map</a:t>
            </a:r>
          </a:p>
          <a:p>
            <a:pPr marL="0" lvl="0" indent="0" algn="just">
              <a:lnSpc>
                <a:spcPts val="4768"/>
              </a:lnSpc>
            </a:pPr>
            <a:endParaRPr lang="en-US" sz="3405">
              <a:solidFill>
                <a:srgbClr val="155772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7259300" y="419100"/>
            <a:ext cx="495300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3314" y="906151"/>
            <a:ext cx="16161373" cy="8474699"/>
            <a:chOff x="0" y="0"/>
            <a:chExt cx="4256493" cy="22320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56493" cy="2232019"/>
            </a:xfrm>
            <a:custGeom>
              <a:avLst/>
              <a:gdLst/>
              <a:ahLst/>
              <a:cxnLst/>
              <a:rect l="l" t="t" r="r" b="b"/>
              <a:pathLst>
                <a:path w="4256493" h="2232019">
                  <a:moveTo>
                    <a:pt x="24431" y="0"/>
                  </a:moveTo>
                  <a:lnTo>
                    <a:pt x="4232062" y="0"/>
                  </a:lnTo>
                  <a:cubicBezTo>
                    <a:pt x="4245555" y="0"/>
                    <a:pt x="4256493" y="10938"/>
                    <a:pt x="4256493" y="24431"/>
                  </a:cubicBezTo>
                  <a:lnTo>
                    <a:pt x="4256493" y="2207589"/>
                  </a:lnTo>
                  <a:cubicBezTo>
                    <a:pt x="4256493" y="2221081"/>
                    <a:pt x="4245555" y="2232019"/>
                    <a:pt x="4232062" y="2232019"/>
                  </a:cubicBezTo>
                  <a:lnTo>
                    <a:pt x="24431" y="2232019"/>
                  </a:lnTo>
                  <a:cubicBezTo>
                    <a:pt x="10938" y="2232019"/>
                    <a:pt x="0" y="2221081"/>
                    <a:pt x="0" y="2207589"/>
                  </a:cubicBezTo>
                  <a:lnTo>
                    <a:pt x="0" y="24431"/>
                  </a:lnTo>
                  <a:cubicBezTo>
                    <a:pt x="0" y="10938"/>
                    <a:pt x="10938" y="0"/>
                    <a:pt x="24431" y="0"/>
                  </a:cubicBezTo>
                  <a:close/>
                </a:path>
              </a:pathLst>
            </a:custGeom>
            <a:solidFill>
              <a:srgbClr val="EFF3F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256493" cy="2260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713259" y="1397999"/>
            <a:ext cx="15264169" cy="880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0548" lvl="1" algn="l">
              <a:lnSpc>
                <a:spcPts val="7140"/>
              </a:lnSpc>
            </a:pPr>
            <a:r>
              <a:rPr lang="en-US" sz="51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3.Driver Monitoring — Face/Eye/Blink Tracking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32651" y="2724411"/>
            <a:ext cx="8743587" cy="5982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94817" lvl="1" indent="-297408">
              <a:lnSpc>
                <a:spcPts val="3857"/>
              </a:lnSpc>
              <a:buFont typeface="Arial"/>
              <a:buChar char="•"/>
            </a:pPr>
            <a:r>
              <a:rPr lang="en-US" sz="32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Facial Landmark Detection 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 commonly done with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Dlib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or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MediaPipe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-based models to locate eyes, eyebrows, and mouth points</a:t>
            </a:r>
          </a:p>
          <a:p>
            <a:pPr marL="594817" lvl="1" indent="-297408">
              <a:lnSpc>
                <a:spcPts val="3857"/>
              </a:lnSpc>
              <a:buFont typeface="Arial"/>
              <a:buChar char="•"/>
            </a:pPr>
            <a:r>
              <a:rPr lang="en-US" sz="32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Eye Aspect Ratio (EAR) 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 widely-cited method for detecting blinks from landmark geometry</a:t>
            </a:r>
          </a:p>
          <a:p>
            <a:pPr marL="594817" lvl="1" indent="-297408">
              <a:lnSpc>
                <a:spcPts val="3857"/>
              </a:lnSpc>
              <a:buFont typeface="Arial"/>
              <a:buChar char="•"/>
            </a:pPr>
            <a:r>
              <a:rPr lang="en-US" sz="32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CNN-Based Drowsiness Classification 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 papers train CNNs directly on eye-region images to classify open/closed or drowsy/alert states</a:t>
            </a:r>
          </a:p>
          <a:p>
            <a:pPr>
              <a:lnSpc>
                <a:spcPts val="3857"/>
              </a:lnSpc>
            </a:pPr>
            <a:endParaRPr lang="en-US" sz="32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7449800" y="190500"/>
            <a:ext cx="457200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11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98605F5-6178-67E2-E8E0-1F90165022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909"/>
          <a:stretch>
            <a:fillRect/>
          </a:stretch>
        </p:blipFill>
        <p:spPr>
          <a:xfrm>
            <a:off x="9976238" y="2789521"/>
            <a:ext cx="7223591" cy="410657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3162" y="2221183"/>
            <a:ext cx="9363838" cy="7268394"/>
            <a:chOff x="0" y="0"/>
            <a:chExt cx="4330318" cy="1914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30318" cy="1914310"/>
            </a:xfrm>
            <a:custGeom>
              <a:avLst/>
              <a:gdLst/>
              <a:ahLst/>
              <a:cxnLst/>
              <a:rect l="l" t="t" r="r" b="b"/>
              <a:pathLst>
                <a:path w="4330318" h="1914310">
                  <a:moveTo>
                    <a:pt x="24014" y="0"/>
                  </a:moveTo>
                  <a:lnTo>
                    <a:pt x="4306303" y="0"/>
                  </a:lnTo>
                  <a:cubicBezTo>
                    <a:pt x="4319566" y="0"/>
                    <a:pt x="4330318" y="10752"/>
                    <a:pt x="4330318" y="24014"/>
                  </a:cubicBezTo>
                  <a:lnTo>
                    <a:pt x="4330318" y="1890295"/>
                  </a:lnTo>
                  <a:cubicBezTo>
                    <a:pt x="4330318" y="1903558"/>
                    <a:pt x="4319566" y="1914310"/>
                    <a:pt x="4306303" y="1914310"/>
                  </a:cubicBezTo>
                  <a:lnTo>
                    <a:pt x="24014" y="1914310"/>
                  </a:lnTo>
                  <a:cubicBezTo>
                    <a:pt x="10752" y="1914310"/>
                    <a:pt x="0" y="1903558"/>
                    <a:pt x="0" y="1890295"/>
                  </a:cubicBezTo>
                  <a:lnTo>
                    <a:pt x="0" y="24014"/>
                  </a:lnTo>
                  <a:cubicBezTo>
                    <a:pt x="0" y="10752"/>
                    <a:pt x="10752" y="0"/>
                    <a:pt x="24014" y="0"/>
                  </a:cubicBezTo>
                  <a:close/>
                </a:path>
              </a:pathLst>
            </a:custGeom>
            <a:solidFill>
              <a:srgbClr val="EFF3F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330318" cy="19428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75805" y="933450"/>
            <a:ext cx="15231845" cy="887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4. Autonomous Driving — Pedestrian Detection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1" y="2466088"/>
            <a:ext cx="8648700" cy="70307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16819" lvl="1" indent="-358410" algn="l">
              <a:lnSpc>
                <a:spcPts val="4648"/>
              </a:lnSpc>
              <a:buFont typeface="Arial"/>
              <a:buChar char="•"/>
            </a:pPr>
            <a:r>
              <a:rPr lang="en-US" sz="3000" b="1" dirty="0">
                <a:solidFill>
                  <a:srgbClr val="155772"/>
                </a:solidFill>
                <a:latin typeface="Canva Sans"/>
                <a:ea typeface="Canva Sans"/>
                <a:cs typeface="Canva Sans"/>
                <a:sym typeface="Canva Sans"/>
              </a:rPr>
              <a:t>Deep CNN Detectors </a:t>
            </a:r>
            <a:r>
              <a:rPr lang="en-US" sz="3000" dirty="0">
                <a:solidFill>
                  <a:srgbClr val="155772"/>
                </a:solidFill>
                <a:latin typeface="Canva Sans"/>
                <a:ea typeface="Canva Sans"/>
                <a:cs typeface="Canva Sans"/>
                <a:sym typeface="Canva Sans"/>
              </a:rPr>
              <a:t>– Faster R-CNN, YOLO, and SSD models widely used for real-time pedestrian localization in road scenes</a:t>
            </a:r>
          </a:p>
          <a:p>
            <a:pPr marL="716819" lvl="1" indent="-358410" algn="l">
              <a:lnSpc>
                <a:spcPts val="4648"/>
              </a:lnSpc>
              <a:buFont typeface="Arial"/>
              <a:buChar char="•"/>
            </a:pPr>
            <a:r>
              <a:rPr lang="en-US" sz="3000" b="1" dirty="0">
                <a:solidFill>
                  <a:srgbClr val="155772"/>
                </a:solidFill>
                <a:latin typeface="Canva Sans"/>
                <a:ea typeface="Canva Sans"/>
                <a:cs typeface="Canva Sans"/>
                <a:sym typeface="Canva Sans"/>
              </a:rPr>
              <a:t>Multi-Sensor Fusion </a:t>
            </a:r>
            <a:r>
              <a:rPr lang="en-US" sz="3000" dirty="0">
                <a:solidFill>
                  <a:srgbClr val="155772"/>
                </a:solidFill>
                <a:latin typeface="Canva Sans"/>
                <a:ea typeface="Canva Sans"/>
                <a:cs typeface="Canva Sans"/>
                <a:sym typeface="Canva Sans"/>
              </a:rPr>
              <a:t>– Combining camera + LiDAR + radar data improves detection accuracy in low-light/occlusion conditions</a:t>
            </a:r>
          </a:p>
          <a:p>
            <a:pPr marL="716819" lvl="1" indent="-358410" algn="l">
              <a:lnSpc>
                <a:spcPts val="4648"/>
              </a:lnSpc>
              <a:buFont typeface="Arial"/>
              <a:buChar char="•"/>
            </a:pPr>
            <a:r>
              <a:rPr lang="en-US" sz="3000" b="1" dirty="0">
                <a:solidFill>
                  <a:srgbClr val="155772"/>
                </a:solidFill>
                <a:latin typeface="Canva Sans"/>
                <a:ea typeface="Canva Sans"/>
                <a:cs typeface="Canva Sans"/>
                <a:sym typeface="Canva Sans"/>
              </a:rPr>
              <a:t>Speed-Accuracy Trade-off </a:t>
            </a:r>
            <a:r>
              <a:rPr lang="en-US" sz="3000" dirty="0">
                <a:solidFill>
                  <a:srgbClr val="155772"/>
                </a:solidFill>
                <a:latin typeface="Canva Sans"/>
                <a:ea typeface="Canva Sans"/>
                <a:cs typeface="Canva Sans"/>
                <a:sym typeface="Canva Sans"/>
              </a:rPr>
              <a:t>– Papers optimize lightweight models (Mobile Net-based) for real-time inference on embedded/edge devices in vehicles</a:t>
            </a:r>
          </a:p>
          <a:p>
            <a:pPr algn="l">
              <a:lnSpc>
                <a:spcPts val="4648"/>
              </a:lnSpc>
            </a:pPr>
            <a:endParaRPr lang="en-US" sz="3000" dirty="0">
              <a:solidFill>
                <a:srgbClr val="155772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7526000" y="190500"/>
            <a:ext cx="389762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13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0BD5590-FC9B-82DF-1C74-1C6D10B1A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2940" y="2215603"/>
            <a:ext cx="8026400" cy="737689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8398053" cy="5143500"/>
          </a:xfrm>
          <a:custGeom>
            <a:avLst/>
            <a:gdLst/>
            <a:ahLst/>
            <a:cxnLst/>
            <a:rect l="l" t="t" r="r" b="b"/>
            <a:pathLst>
              <a:path w="8398053" h="5143500">
                <a:moveTo>
                  <a:pt x="0" y="0"/>
                </a:moveTo>
                <a:lnTo>
                  <a:pt x="8398053" y="0"/>
                </a:lnTo>
                <a:lnTo>
                  <a:pt x="8398053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501" r="-450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425392" y="5143500"/>
            <a:ext cx="9691896" cy="5222222"/>
          </a:xfrm>
          <a:custGeom>
            <a:avLst/>
            <a:gdLst/>
            <a:ahLst/>
            <a:cxnLst/>
            <a:rect l="l" t="t" r="r" b="b"/>
            <a:pathLst>
              <a:path w="9691896" h="5222222">
                <a:moveTo>
                  <a:pt x="0" y="0"/>
                </a:moveTo>
                <a:lnTo>
                  <a:pt x="9691896" y="0"/>
                </a:lnTo>
                <a:lnTo>
                  <a:pt x="9691896" y="5222222"/>
                </a:lnTo>
                <a:lnTo>
                  <a:pt x="0" y="52222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7526000" y="266700"/>
            <a:ext cx="457200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83908"/>
            <a:ext cx="16230600" cy="9519185"/>
            <a:chOff x="0" y="0"/>
            <a:chExt cx="4274726" cy="25071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507110"/>
            </a:xfrm>
            <a:custGeom>
              <a:avLst/>
              <a:gdLst/>
              <a:ahLst/>
              <a:cxnLst/>
              <a:rect l="l" t="t" r="r" b="b"/>
              <a:pathLst>
                <a:path w="4274726" h="2507110">
                  <a:moveTo>
                    <a:pt x="33390" y="0"/>
                  </a:moveTo>
                  <a:lnTo>
                    <a:pt x="4241336" y="0"/>
                  </a:lnTo>
                  <a:cubicBezTo>
                    <a:pt x="4259777" y="0"/>
                    <a:pt x="4274726" y="14949"/>
                    <a:pt x="4274726" y="33390"/>
                  </a:cubicBezTo>
                  <a:lnTo>
                    <a:pt x="4274726" y="2473721"/>
                  </a:lnTo>
                  <a:cubicBezTo>
                    <a:pt x="4274726" y="2482576"/>
                    <a:pt x="4271208" y="2491069"/>
                    <a:pt x="4264946" y="2497331"/>
                  </a:cubicBezTo>
                  <a:cubicBezTo>
                    <a:pt x="4258685" y="2503593"/>
                    <a:pt x="4250192" y="2507110"/>
                    <a:pt x="4241336" y="2507110"/>
                  </a:cubicBezTo>
                  <a:lnTo>
                    <a:pt x="33390" y="2507110"/>
                  </a:lnTo>
                  <a:cubicBezTo>
                    <a:pt x="24534" y="2507110"/>
                    <a:pt x="16041" y="2503593"/>
                    <a:pt x="9780" y="2497331"/>
                  </a:cubicBezTo>
                  <a:cubicBezTo>
                    <a:pt x="3518" y="2491069"/>
                    <a:pt x="0" y="2482576"/>
                    <a:pt x="0" y="2473721"/>
                  </a:cubicBezTo>
                  <a:lnTo>
                    <a:pt x="0" y="33390"/>
                  </a:lnTo>
                  <a:cubicBezTo>
                    <a:pt x="0" y="24534"/>
                    <a:pt x="3518" y="16041"/>
                    <a:pt x="9780" y="9780"/>
                  </a:cubicBezTo>
                  <a:cubicBezTo>
                    <a:pt x="16041" y="3518"/>
                    <a:pt x="24534" y="0"/>
                    <a:pt x="33390" y="0"/>
                  </a:cubicBezTo>
                  <a:close/>
                </a:path>
              </a:pathLst>
            </a:custGeom>
            <a:solidFill>
              <a:srgbClr val="EFF3F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274726" cy="25356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823838" y="2580839"/>
            <a:ext cx="7073671" cy="6290456"/>
          </a:xfrm>
          <a:custGeom>
            <a:avLst/>
            <a:gdLst/>
            <a:ahLst/>
            <a:cxnLst/>
            <a:rect l="l" t="t" r="r" b="b"/>
            <a:pathLst>
              <a:path w="7073671" h="6290456">
                <a:moveTo>
                  <a:pt x="0" y="0"/>
                </a:moveTo>
                <a:lnTo>
                  <a:pt x="7073671" y="0"/>
                </a:lnTo>
                <a:lnTo>
                  <a:pt x="7073671" y="6290456"/>
                </a:lnTo>
                <a:lnTo>
                  <a:pt x="0" y="62904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982972" y="1284116"/>
            <a:ext cx="14322056" cy="813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115"/>
              </a:lnSpc>
            </a:pPr>
            <a:r>
              <a:rPr lang="en-US" sz="5995" b="1">
                <a:solidFill>
                  <a:srgbClr val="15577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5. Object Detection &amp; Recognition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840486" y="2263140"/>
            <a:ext cx="7303514" cy="6463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>
              <a:lnSpc>
                <a:spcPts val="3640"/>
              </a:lnSpc>
              <a:buFont typeface="Arial"/>
              <a:buChar char="•"/>
            </a:pPr>
            <a:r>
              <a:rPr lang="en-US" sz="3200" b="1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Autonomous Driving </a:t>
            </a:r>
            <a:r>
              <a:rPr lang="en-US" sz="3200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– Detects pedestrians, vehicles, traffic signs for real-time driving decisions (YOLO, Faster R-CNN)</a:t>
            </a:r>
          </a:p>
          <a:p>
            <a:pPr marL="280671" lvl="1">
              <a:lnSpc>
                <a:spcPts val="3640"/>
              </a:lnSpc>
            </a:pPr>
            <a:endParaRPr lang="en-US" sz="3200" dirty="0">
              <a:solidFill>
                <a:srgbClr val="155772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  <a:p>
            <a:pPr marL="561341" lvl="1" indent="-280670">
              <a:lnSpc>
                <a:spcPts val="3640"/>
              </a:lnSpc>
              <a:buFont typeface="Arial"/>
              <a:buChar char="•"/>
            </a:pPr>
            <a:r>
              <a:rPr lang="en-US" sz="3200" b="1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Medical Imaging </a:t>
            </a:r>
            <a:r>
              <a:rPr lang="en-US" sz="3200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– Identifies tumors/lesions in CT, MRI, X-rays for early disease diagnosis</a:t>
            </a:r>
          </a:p>
          <a:p>
            <a:pPr marL="280671" lvl="1">
              <a:lnSpc>
                <a:spcPts val="3640"/>
              </a:lnSpc>
            </a:pPr>
            <a:endParaRPr lang="en-US" sz="3200" dirty="0">
              <a:solidFill>
                <a:srgbClr val="155772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  <a:p>
            <a:pPr marL="561341" lvl="1" indent="-280670">
              <a:lnSpc>
                <a:spcPts val="3640"/>
              </a:lnSpc>
              <a:buFont typeface="Arial"/>
              <a:buChar char="•"/>
            </a:pPr>
            <a:r>
              <a:rPr lang="en-US" sz="3200" b="1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Video Surveillance </a:t>
            </a:r>
            <a:r>
              <a:rPr lang="en-US" sz="3200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– Enables intrusion detection, crowd monitoring, and suspicious activity tracking</a:t>
            </a:r>
          </a:p>
          <a:p>
            <a:pPr marL="0" lvl="0" indent="0">
              <a:lnSpc>
                <a:spcPts val="3640"/>
              </a:lnSpc>
            </a:pPr>
            <a:endParaRPr lang="en-US" sz="3200" dirty="0">
              <a:solidFill>
                <a:srgbClr val="155772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7373600" y="336283"/>
            <a:ext cx="533400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8416" y="2647421"/>
            <a:ext cx="7925584" cy="6610879"/>
            <a:chOff x="0" y="0"/>
            <a:chExt cx="2087397" cy="17411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7397" cy="1741137"/>
            </a:xfrm>
            <a:custGeom>
              <a:avLst/>
              <a:gdLst/>
              <a:ahLst/>
              <a:cxnLst/>
              <a:rect l="l" t="t" r="r" b="b"/>
              <a:pathLst>
                <a:path w="2087397" h="1741137">
                  <a:moveTo>
                    <a:pt x="49818" y="0"/>
                  </a:moveTo>
                  <a:lnTo>
                    <a:pt x="2037579" y="0"/>
                  </a:lnTo>
                  <a:cubicBezTo>
                    <a:pt x="2050791" y="0"/>
                    <a:pt x="2063462" y="5249"/>
                    <a:pt x="2072805" y="14591"/>
                  </a:cubicBezTo>
                  <a:cubicBezTo>
                    <a:pt x="2082148" y="23934"/>
                    <a:pt x="2087397" y="36606"/>
                    <a:pt x="2087397" y="49818"/>
                  </a:cubicBezTo>
                  <a:lnTo>
                    <a:pt x="2087397" y="1691319"/>
                  </a:lnTo>
                  <a:cubicBezTo>
                    <a:pt x="2087397" y="1718833"/>
                    <a:pt x="2065092" y="1741137"/>
                    <a:pt x="2037579" y="1741137"/>
                  </a:cubicBezTo>
                  <a:lnTo>
                    <a:pt x="49818" y="1741137"/>
                  </a:lnTo>
                  <a:cubicBezTo>
                    <a:pt x="36606" y="1741137"/>
                    <a:pt x="23934" y="1735888"/>
                    <a:pt x="14591" y="1726546"/>
                  </a:cubicBezTo>
                  <a:cubicBezTo>
                    <a:pt x="5249" y="1717203"/>
                    <a:pt x="0" y="1704531"/>
                    <a:pt x="0" y="1691319"/>
                  </a:cubicBezTo>
                  <a:lnTo>
                    <a:pt x="0" y="49818"/>
                  </a:lnTo>
                  <a:cubicBezTo>
                    <a:pt x="0" y="36606"/>
                    <a:pt x="5249" y="23934"/>
                    <a:pt x="14591" y="14591"/>
                  </a:cubicBezTo>
                  <a:cubicBezTo>
                    <a:pt x="23934" y="5249"/>
                    <a:pt x="36606" y="0"/>
                    <a:pt x="49818" y="0"/>
                  </a:cubicBezTo>
                  <a:close/>
                </a:path>
              </a:pathLst>
            </a:custGeom>
            <a:solidFill>
              <a:srgbClr val="EFF3F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087397" cy="17697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504835" y="2647421"/>
            <a:ext cx="6754465" cy="6252223"/>
          </a:xfrm>
          <a:custGeom>
            <a:avLst/>
            <a:gdLst/>
            <a:ahLst/>
            <a:cxnLst/>
            <a:rect l="l" t="t" r="r" b="b"/>
            <a:pathLst>
              <a:path w="6754465" h="6252223">
                <a:moveTo>
                  <a:pt x="0" y="0"/>
                </a:moveTo>
                <a:lnTo>
                  <a:pt x="6754465" y="0"/>
                </a:lnTo>
                <a:lnTo>
                  <a:pt x="6754465" y="6252223"/>
                </a:lnTo>
                <a:lnTo>
                  <a:pt x="0" y="62522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963" r="-2963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382897" y="855899"/>
            <a:ext cx="11556206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400"/>
              </a:lnSpc>
            </a:pPr>
            <a:r>
              <a:rPr lang="en-US" sz="600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6.Space Situational Awareness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16522" y="2958452"/>
            <a:ext cx="7729372" cy="5941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8172" lvl="1" indent="-334086" algn="ctr">
              <a:lnSpc>
                <a:spcPts val="4332"/>
              </a:lnSpc>
              <a:buFont typeface="Arial"/>
              <a:buChar char="•"/>
            </a:pPr>
            <a:r>
              <a:rPr lang="en-US" sz="3094">
                <a:solidFill>
                  <a:srgbClr val="155772"/>
                </a:solidFill>
                <a:latin typeface="Canva Sans"/>
                <a:ea typeface="Canva Sans"/>
                <a:cs typeface="Canva Sans"/>
                <a:sym typeface="Canva Sans"/>
              </a:rPr>
              <a:t>Telescope-mounted event sensors tested for tracking satellites/debris</a:t>
            </a:r>
          </a:p>
          <a:p>
            <a:pPr marL="668172" lvl="1" indent="-334086" algn="ctr">
              <a:lnSpc>
                <a:spcPts val="4332"/>
              </a:lnSpc>
              <a:buFont typeface="Arial"/>
              <a:buChar char="•"/>
            </a:pPr>
            <a:r>
              <a:rPr lang="en-US" sz="3094">
                <a:solidFill>
                  <a:srgbClr val="155772"/>
                </a:solidFill>
                <a:latin typeface="Canva Sans"/>
                <a:ea typeface="Canva Sans"/>
                <a:cs typeface="Canva Sans"/>
                <a:sym typeface="Canva Sans"/>
              </a:rPr>
              <a:t>Detected objects from LEO to GEO orbits</a:t>
            </a:r>
          </a:p>
          <a:p>
            <a:pPr marL="668172" lvl="1" indent="-334086" algn="ctr">
              <a:lnSpc>
                <a:spcPts val="4332"/>
              </a:lnSpc>
              <a:buFont typeface="Arial"/>
              <a:buChar char="•"/>
            </a:pPr>
            <a:r>
              <a:rPr lang="en-US" sz="3094">
                <a:solidFill>
                  <a:srgbClr val="155772"/>
                </a:solidFill>
                <a:latin typeface="Canva Sans"/>
                <a:ea typeface="Canva Sans"/>
                <a:cs typeface="Canva Sans"/>
                <a:sym typeface="Canva Sans"/>
              </a:rPr>
              <a:t>Worked in both daytime and night-time — very hard for conventional CCDs</a:t>
            </a:r>
          </a:p>
          <a:p>
            <a:pPr marL="668172" lvl="1" indent="-334086" algn="ctr">
              <a:lnSpc>
                <a:spcPts val="4332"/>
              </a:lnSpc>
              <a:buFont typeface="Arial"/>
              <a:buChar char="•"/>
            </a:pPr>
            <a:r>
              <a:rPr lang="en-US" sz="3094">
                <a:solidFill>
                  <a:srgbClr val="155772"/>
                </a:solidFill>
                <a:latin typeface="Canva Sans"/>
                <a:ea typeface="Canva Sans"/>
                <a:cs typeface="Canva Sans"/>
                <a:sym typeface="Canva Sans"/>
              </a:rPr>
              <a:t>Low data rate, low power, and high speed suit space-based hardware constraints</a:t>
            </a:r>
          </a:p>
          <a:p>
            <a:pPr algn="ctr">
              <a:lnSpc>
                <a:spcPts val="4332"/>
              </a:lnSpc>
            </a:pPr>
            <a:endParaRPr lang="en-US" sz="3094">
              <a:solidFill>
                <a:srgbClr val="155772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7373600" y="342900"/>
            <a:ext cx="381000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83908"/>
            <a:ext cx="16230600" cy="9519185"/>
            <a:chOff x="0" y="0"/>
            <a:chExt cx="4274726" cy="25071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507110"/>
            </a:xfrm>
            <a:custGeom>
              <a:avLst/>
              <a:gdLst/>
              <a:ahLst/>
              <a:cxnLst/>
              <a:rect l="l" t="t" r="r" b="b"/>
              <a:pathLst>
                <a:path w="4274726" h="2507110">
                  <a:moveTo>
                    <a:pt x="33390" y="0"/>
                  </a:moveTo>
                  <a:lnTo>
                    <a:pt x="4241336" y="0"/>
                  </a:lnTo>
                  <a:cubicBezTo>
                    <a:pt x="4259777" y="0"/>
                    <a:pt x="4274726" y="14949"/>
                    <a:pt x="4274726" y="33390"/>
                  </a:cubicBezTo>
                  <a:lnTo>
                    <a:pt x="4274726" y="2473721"/>
                  </a:lnTo>
                  <a:cubicBezTo>
                    <a:pt x="4274726" y="2482576"/>
                    <a:pt x="4271208" y="2491069"/>
                    <a:pt x="4264946" y="2497331"/>
                  </a:cubicBezTo>
                  <a:cubicBezTo>
                    <a:pt x="4258685" y="2503593"/>
                    <a:pt x="4250192" y="2507110"/>
                    <a:pt x="4241336" y="2507110"/>
                  </a:cubicBezTo>
                  <a:lnTo>
                    <a:pt x="33390" y="2507110"/>
                  </a:lnTo>
                  <a:cubicBezTo>
                    <a:pt x="24534" y="2507110"/>
                    <a:pt x="16041" y="2503593"/>
                    <a:pt x="9780" y="2497331"/>
                  </a:cubicBezTo>
                  <a:cubicBezTo>
                    <a:pt x="3518" y="2491069"/>
                    <a:pt x="0" y="2482576"/>
                    <a:pt x="0" y="2473721"/>
                  </a:cubicBezTo>
                  <a:lnTo>
                    <a:pt x="0" y="33390"/>
                  </a:lnTo>
                  <a:cubicBezTo>
                    <a:pt x="0" y="24534"/>
                    <a:pt x="3518" y="16041"/>
                    <a:pt x="9780" y="9780"/>
                  </a:cubicBezTo>
                  <a:cubicBezTo>
                    <a:pt x="16041" y="3518"/>
                    <a:pt x="24534" y="0"/>
                    <a:pt x="33390" y="0"/>
                  </a:cubicBezTo>
                  <a:close/>
                </a:path>
              </a:pathLst>
            </a:custGeom>
            <a:solidFill>
              <a:srgbClr val="EFF3F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274726" cy="25356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074366" y="2314562"/>
            <a:ext cx="7069634" cy="7366679"/>
            <a:chOff x="0" y="0"/>
            <a:chExt cx="1861961" cy="194019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61961" cy="1940195"/>
            </a:xfrm>
            <a:custGeom>
              <a:avLst/>
              <a:gdLst/>
              <a:ahLst/>
              <a:cxnLst/>
              <a:rect l="l" t="t" r="r" b="b"/>
              <a:pathLst>
                <a:path w="1861961" h="1940195">
                  <a:moveTo>
                    <a:pt x="55850" y="0"/>
                  </a:moveTo>
                  <a:lnTo>
                    <a:pt x="1806111" y="0"/>
                  </a:lnTo>
                  <a:cubicBezTo>
                    <a:pt x="1820924" y="0"/>
                    <a:pt x="1835129" y="5884"/>
                    <a:pt x="1845603" y="16358"/>
                  </a:cubicBezTo>
                  <a:cubicBezTo>
                    <a:pt x="1856077" y="26832"/>
                    <a:pt x="1861961" y="41038"/>
                    <a:pt x="1861961" y="55850"/>
                  </a:cubicBezTo>
                  <a:lnTo>
                    <a:pt x="1861961" y="1884345"/>
                  </a:lnTo>
                  <a:cubicBezTo>
                    <a:pt x="1861961" y="1899158"/>
                    <a:pt x="1856077" y="1913363"/>
                    <a:pt x="1845603" y="1923837"/>
                  </a:cubicBezTo>
                  <a:cubicBezTo>
                    <a:pt x="1835129" y="1934311"/>
                    <a:pt x="1820924" y="1940195"/>
                    <a:pt x="1806111" y="1940195"/>
                  </a:cubicBezTo>
                  <a:lnTo>
                    <a:pt x="55850" y="1940195"/>
                  </a:lnTo>
                  <a:cubicBezTo>
                    <a:pt x="41038" y="1940195"/>
                    <a:pt x="26832" y="1934311"/>
                    <a:pt x="16358" y="1923837"/>
                  </a:cubicBezTo>
                  <a:cubicBezTo>
                    <a:pt x="5884" y="1913363"/>
                    <a:pt x="0" y="1899158"/>
                    <a:pt x="0" y="1884345"/>
                  </a:cubicBezTo>
                  <a:lnTo>
                    <a:pt x="0" y="55850"/>
                  </a:lnTo>
                  <a:cubicBezTo>
                    <a:pt x="0" y="41038"/>
                    <a:pt x="5884" y="26832"/>
                    <a:pt x="16358" y="16358"/>
                  </a:cubicBezTo>
                  <a:cubicBezTo>
                    <a:pt x="26832" y="5884"/>
                    <a:pt x="41038" y="0"/>
                    <a:pt x="55850" y="0"/>
                  </a:cubicBezTo>
                  <a:close/>
                </a:path>
              </a:pathLst>
            </a:custGeom>
            <a:solidFill>
              <a:srgbClr val="012E4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861961" cy="1968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819712" y="1000687"/>
            <a:ext cx="12484419" cy="779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91"/>
              </a:lnSpc>
            </a:pPr>
            <a:r>
              <a:rPr lang="en-US" sz="5775" b="1">
                <a:solidFill>
                  <a:srgbClr val="15577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PROS &amp; CONS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76988" y="2314562"/>
            <a:ext cx="7069634" cy="7366679"/>
            <a:chOff x="0" y="0"/>
            <a:chExt cx="1861961" cy="194019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61961" cy="1940195"/>
            </a:xfrm>
            <a:custGeom>
              <a:avLst/>
              <a:gdLst/>
              <a:ahLst/>
              <a:cxnLst/>
              <a:rect l="l" t="t" r="r" b="b"/>
              <a:pathLst>
                <a:path w="1861961" h="1940195">
                  <a:moveTo>
                    <a:pt x="55850" y="0"/>
                  </a:moveTo>
                  <a:lnTo>
                    <a:pt x="1806111" y="0"/>
                  </a:lnTo>
                  <a:cubicBezTo>
                    <a:pt x="1820924" y="0"/>
                    <a:pt x="1835129" y="5884"/>
                    <a:pt x="1845603" y="16358"/>
                  </a:cubicBezTo>
                  <a:cubicBezTo>
                    <a:pt x="1856077" y="26832"/>
                    <a:pt x="1861961" y="41038"/>
                    <a:pt x="1861961" y="55850"/>
                  </a:cubicBezTo>
                  <a:lnTo>
                    <a:pt x="1861961" y="1884345"/>
                  </a:lnTo>
                  <a:cubicBezTo>
                    <a:pt x="1861961" y="1899158"/>
                    <a:pt x="1856077" y="1913363"/>
                    <a:pt x="1845603" y="1923837"/>
                  </a:cubicBezTo>
                  <a:cubicBezTo>
                    <a:pt x="1835129" y="1934311"/>
                    <a:pt x="1820924" y="1940195"/>
                    <a:pt x="1806111" y="1940195"/>
                  </a:cubicBezTo>
                  <a:lnTo>
                    <a:pt x="55850" y="1940195"/>
                  </a:lnTo>
                  <a:cubicBezTo>
                    <a:pt x="41038" y="1940195"/>
                    <a:pt x="26832" y="1934311"/>
                    <a:pt x="16358" y="1923837"/>
                  </a:cubicBezTo>
                  <a:cubicBezTo>
                    <a:pt x="5884" y="1913363"/>
                    <a:pt x="0" y="1899158"/>
                    <a:pt x="0" y="1884345"/>
                  </a:cubicBezTo>
                  <a:lnTo>
                    <a:pt x="0" y="55850"/>
                  </a:lnTo>
                  <a:cubicBezTo>
                    <a:pt x="0" y="41038"/>
                    <a:pt x="5884" y="26832"/>
                    <a:pt x="16358" y="16358"/>
                  </a:cubicBezTo>
                  <a:cubicBezTo>
                    <a:pt x="26832" y="5884"/>
                    <a:pt x="41038" y="0"/>
                    <a:pt x="55850" y="0"/>
                  </a:cubicBezTo>
                  <a:close/>
                </a:path>
              </a:pathLst>
            </a:custGeom>
            <a:solidFill>
              <a:srgbClr val="155772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861961" cy="1968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682007" y="2434116"/>
            <a:ext cx="1854352" cy="7678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46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074366" y="3423807"/>
            <a:ext cx="7069634" cy="5222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2" lvl="1" indent="-313056" algn="l">
              <a:lnSpc>
                <a:spcPts val="4060"/>
              </a:lnSpc>
              <a:buFont typeface="Arial"/>
              <a:buChar char="•"/>
            </a:pPr>
            <a:r>
              <a:rPr lang="en-US" sz="29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Ultra-low latency — microsecond response </a:t>
            </a:r>
          </a:p>
          <a:p>
            <a:pPr marL="626112" lvl="1" indent="-313056" algn="l">
              <a:lnSpc>
                <a:spcPts val="4060"/>
              </a:lnSpc>
              <a:buFont typeface="Arial"/>
              <a:buChar char="•"/>
            </a:pPr>
            <a:r>
              <a:rPr lang="en-US" sz="29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Extremely high dynamic range — up to 120–143 dB</a:t>
            </a:r>
          </a:p>
          <a:p>
            <a:pPr marL="626112" lvl="1" indent="-313056" algn="l">
              <a:lnSpc>
                <a:spcPts val="4060"/>
              </a:lnSpc>
              <a:buFont typeface="Arial"/>
              <a:buChar char="•"/>
            </a:pPr>
            <a:r>
              <a:rPr lang="en-US" sz="29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Low power &amp; low bandwidth — only changed pixels emit data</a:t>
            </a:r>
          </a:p>
          <a:p>
            <a:pPr marL="626112" lvl="1" indent="-313056" algn="l">
              <a:lnSpc>
                <a:spcPts val="4060"/>
              </a:lnSpc>
              <a:buFont typeface="Arial"/>
              <a:buChar char="•"/>
            </a:pPr>
            <a:r>
              <a:rPr lang="en-US" sz="29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No motion blur — asynchronous per-pixel operation</a:t>
            </a:r>
          </a:p>
          <a:p>
            <a:pPr marL="626112" lvl="1" indent="-313056" algn="l">
              <a:lnSpc>
                <a:spcPts val="4060"/>
              </a:lnSpc>
              <a:buFont typeface="Arial"/>
              <a:buChar char="•"/>
            </a:pPr>
            <a:r>
              <a:rPr lang="en-US" sz="29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Ideal for high-speed tracking — drones, particles, robotics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014478" y="2323891"/>
            <a:ext cx="1994653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CONS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698973" y="3352389"/>
            <a:ext cx="6625662" cy="5815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3" lvl="1" indent="-291467" algn="l">
              <a:lnSpc>
                <a:spcPts val="3780"/>
              </a:lnSpc>
              <a:buFont typeface="Arial"/>
              <a:buChar char="•"/>
            </a:pPr>
            <a:r>
              <a:rPr lang="en-US" sz="27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No absolute intensity/color in pure DVS mode</a:t>
            </a:r>
          </a:p>
          <a:p>
            <a:pPr marL="582933" lvl="1" indent="-291467" algn="l">
              <a:lnSpc>
                <a:spcPts val="3780"/>
              </a:lnSpc>
              <a:buFont typeface="Arial"/>
              <a:buChar char="•"/>
            </a:pPr>
            <a:r>
              <a:rPr lang="en-US" sz="27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Added intensity readout doubles pixel size &amp; raises latency (ATIS)</a:t>
            </a:r>
          </a:p>
          <a:p>
            <a:pPr marL="582933" lvl="1" indent="-291467" algn="l">
              <a:lnSpc>
                <a:spcPts val="3780"/>
              </a:lnSpc>
              <a:buFont typeface="Arial"/>
              <a:buChar char="•"/>
            </a:pPr>
            <a:r>
              <a:rPr lang="en-US" sz="27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Data format hard to compress — doesn't fit standard video codecs</a:t>
            </a:r>
          </a:p>
          <a:p>
            <a:pPr marL="582933" lvl="1" indent="-291467" algn="l">
              <a:lnSpc>
                <a:spcPts val="3780"/>
              </a:lnSpc>
              <a:buFont typeface="Arial"/>
              <a:buChar char="•"/>
            </a:pPr>
            <a:r>
              <a:rPr lang="en-US" sz="27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Immature software ecosystem — needs new algorithms, not legacy CV</a:t>
            </a:r>
          </a:p>
          <a:p>
            <a:pPr marL="582933" lvl="1" indent="-291467" algn="l">
              <a:lnSpc>
                <a:spcPts val="3780"/>
              </a:lnSpc>
              <a:buFont typeface="Arial"/>
              <a:buChar char="•"/>
            </a:pPr>
            <a:r>
              <a:rPr lang="en-US" sz="27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Expensive &amp; niche  </a:t>
            </a:r>
          </a:p>
          <a:p>
            <a:pPr marL="582933" lvl="1" indent="-291467" algn="l">
              <a:lnSpc>
                <a:spcPts val="3780"/>
              </a:lnSpc>
              <a:buFont typeface="Arial"/>
              <a:buChar char="•"/>
            </a:pPr>
            <a:r>
              <a:rPr lang="en-US" sz="27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Prone to noise — especially in low-contrast/flickering scenes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526000" y="383908"/>
            <a:ext cx="381000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83908"/>
            <a:ext cx="16230600" cy="9519185"/>
            <a:chOff x="0" y="0"/>
            <a:chExt cx="4274726" cy="25071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507110"/>
            </a:xfrm>
            <a:custGeom>
              <a:avLst/>
              <a:gdLst/>
              <a:ahLst/>
              <a:cxnLst/>
              <a:rect l="l" t="t" r="r" b="b"/>
              <a:pathLst>
                <a:path w="4274726" h="2507110">
                  <a:moveTo>
                    <a:pt x="33390" y="0"/>
                  </a:moveTo>
                  <a:lnTo>
                    <a:pt x="4241336" y="0"/>
                  </a:lnTo>
                  <a:cubicBezTo>
                    <a:pt x="4259777" y="0"/>
                    <a:pt x="4274726" y="14949"/>
                    <a:pt x="4274726" y="33390"/>
                  </a:cubicBezTo>
                  <a:lnTo>
                    <a:pt x="4274726" y="2473721"/>
                  </a:lnTo>
                  <a:cubicBezTo>
                    <a:pt x="4274726" y="2482576"/>
                    <a:pt x="4271208" y="2491069"/>
                    <a:pt x="4264946" y="2497331"/>
                  </a:cubicBezTo>
                  <a:cubicBezTo>
                    <a:pt x="4258685" y="2503593"/>
                    <a:pt x="4250192" y="2507110"/>
                    <a:pt x="4241336" y="2507110"/>
                  </a:cubicBezTo>
                  <a:lnTo>
                    <a:pt x="33390" y="2507110"/>
                  </a:lnTo>
                  <a:cubicBezTo>
                    <a:pt x="24534" y="2507110"/>
                    <a:pt x="16041" y="2503593"/>
                    <a:pt x="9780" y="2497331"/>
                  </a:cubicBezTo>
                  <a:cubicBezTo>
                    <a:pt x="3518" y="2491069"/>
                    <a:pt x="0" y="2482576"/>
                    <a:pt x="0" y="2473721"/>
                  </a:cubicBezTo>
                  <a:lnTo>
                    <a:pt x="0" y="33390"/>
                  </a:lnTo>
                  <a:cubicBezTo>
                    <a:pt x="0" y="24534"/>
                    <a:pt x="3518" y="16041"/>
                    <a:pt x="9780" y="9780"/>
                  </a:cubicBezTo>
                  <a:cubicBezTo>
                    <a:pt x="16041" y="3518"/>
                    <a:pt x="24534" y="0"/>
                    <a:pt x="33390" y="0"/>
                  </a:cubicBezTo>
                  <a:close/>
                </a:path>
              </a:pathLst>
            </a:custGeom>
            <a:solidFill>
              <a:srgbClr val="EFF3F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274726" cy="25356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7602200" y="95875"/>
            <a:ext cx="533400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18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20E67D-7943-A400-D41E-176F47BD7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465" y="723900"/>
            <a:ext cx="15779069" cy="88392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A73676-F57C-15CD-1E3D-B41A8FC6C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57AEC3F-6ED0-C4B3-4C01-D45BC9B7E5CA}"/>
              </a:ext>
            </a:extLst>
          </p:cNvPr>
          <p:cNvGrpSpPr/>
          <p:nvPr/>
        </p:nvGrpSpPr>
        <p:grpSpPr>
          <a:xfrm>
            <a:off x="1028700" y="383908"/>
            <a:ext cx="16230600" cy="9519185"/>
            <a:chOff x="0" y="0"/>
            <a:chExt cx="4274726" cy="250711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AEB368B-721A-D0E3-12AE-719DB70F0FC5}"/>
                </a:ext>
              </a:extLst>
            </p:cNvPr>
            <p:cNvSpPr/>
            <p:nvPr/>
          </p:nvSpPr>
          <p:spPr>
            <a:xfrm>
              <a:off x="0" y="0"/>
              <a:ext cx="4274726" cy="2507110"/>
            </a:xfrm>
            <a:custGeom>
              <a:avLst/>
              <a:gdLst/>
              <a:ahLst/>
              <a:cxnLst/>
              <a:rect l="l" t="t" r="r" b="b"/>
              <a:pathLst>
                <a:path w="4274726" h="2507110">
                  <a:moveTo>
                    <a:pt x="33390" y="0"/>
                  </a:moveTo>
                  <a:lnTo>
                    <a:pt x="4241336" y="0"/>
                  </a:lnTo>
                  <a:cubicBezTo>
                    <a:pt x="4259777" y="0"/>
                    <a:pt x="4274726" y="14949"/>
                    <a:pt x="4274726" y="33390"/>
                  </a:cubicBezTo>
                  <a:lnTo>
                    <a:pt x="4274726" y="2473721"/>
                  </a:lnTo>
                  <a:cubicBezTo>
                    <a:pt x="4274726" y="2482576"/>
                    <a:pt x="4271208" y="2491069"/>
                    <a:pt x="4264946" y="2497331"/>
                  </a:cubicBezTo>
                  <a:cubicBezTo>
                    <a:pt x="4258685" y="2503593"/>
                    <a:pt x="4250192" y="2507110"/>
                    <a:pt x="4241336" y="2507110"/>
                  </a:cubicBezTo>
                  <a:lnTo>
                    <a:pt x="33390" y="2507110"/>
                  </a:lnTo>
                  <a:cubicBezTo>
                    <a:pt x="24534" y="2507110"/>
                    <a:pt x="16041" y="2503593"/>
                    <a:pt x="9780" y="2497331"/>
                  </a:cubicBezTo>
                  <a:cubicBezTo>
                    <a:pt x="3518" y="2491069"/>
                    <a:pt x="0" y="2482576"/>
                    <a:pt x="0" y="2473721"/>
                  </a:cubicBezTo>
                  <a:lnTo>
                    <a:pt x="0" y="33390"/>
                  </a:lnTo>
                  <a:cubicBezTo>
                    <a:pt x="0" y="24534"/>
                    <a:pt x="3518" y="16041"/>
                    <a:pt x="9780" y="9780"/>
                  </a:cubicBezTo>
                  <a:cubicBezTo>
                    <a:pt x="16041" y="3518"/>
                    <a:pt x="24534" y="0"/>
                    <a:pt x="33390" y="0"/>
                  </a:cubicBezTo>
                  <a:close/>
                </a:path>
              </a:pathLst>
            </a:custGeom>
            <a:solidFill>
              <a:srgbClr val="EFF3F7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446A2D8-6553-F277-47B2-B3B4085843CB}"/>
                </a:ext>
              </a:extLst>
            </p:cNvPr>
            <p:cNvSpPr txBox="1"/>
            <p:nvPr/>
          </p:nvSpPr>
          <p:spPr>
            <a:xfrm>
              <a:off x="0" y="-28575"/>
              <a:ext cx="4274726" cy="25356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DD6D566D-9692-58A0-476E-F7A3A844AE6D}"/>
              </a:ext>
            </a:extLst>
          </p:cNvPr>
          <p:cNvSpPr txBox="1"/>
          <p:nvPr/>
        </p:nvSpPr>
        <p:spPr>
          <a:xfrm>
            <a:off x="17602200" y="95875"/>
            <a:ext cx="533400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19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0AFAFF-CDEF-DFEE-4E94-481B5EBD5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662394"/>
            <a:ext cx="15823660" cy="885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609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9834" y="2401980"/>
            <a:ext cx="17468332" cy="6856320"/>
          </a:xfrm>
          <a:custGeom>
            <a:avLst/>
            <a:gdLst/>
            <a:ahLst/>
            <a:cxnLst/>
            <a:rect l="l" t="t" r="r" b="b"/>
            <a:pathLst>
              <a:path w="17468332" h="6856320">
                <a:moveTo>
                  <a:pt x="0" y="0"/>
                </a:moveTo>
                <a:lnTo>
                  <a:pt x="17468332" y="0"/>
                </a:lnTo>
                <a:lnTo>
                  <a:pt x="17468332" y="6856320"/>
                </a:lnTo>
                <a:lnTo>
                  <a:pt x="0" y="68563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568733" y="244077"/>
            <a:ext cx="618866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20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84411" y="579618"/>
            <a:ext cx="16374889" cy="1517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60"/>
              </a:lnSpc>
            </a:pPr>
            <a:r>
              <a:rPr lang="en-US" sz="890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STATISTICAL DATA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15241" y="1806405"/>
            <a:ext cx="17502636" cy="7602708"/>
          </a:xfrm>
          <a:custGeom>
            <a:avLst/>
            <a:gdLst/>
            <a:ahLst/>
            <a:cxnLst/>
            <a:rect l="l" t="t" r="r" b="b"/>
            <a:pathLst>
              <a:path w="17502636" h="7602708">
                <a:moveTo>
                  <a:pt x="0" y="0"/>
                </a:moveTo>
                <a:lnTo>
                  <a:pt x="17502636" y="0"/>
                </a:lnTo>
                <a:lnTo>
                  <a:pt x="17502636" y="7602707"/>
                </a:lnTo>
                <a:lnTo>
                  <a:pt x="0" y="76027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7372345" y="159750"/>
            <a:ext cx="331822" cy="598818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5358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9827" y="553706"/>
            <a:ext cx="3169365" cy="474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59"/>
              </a:lnSpc>
            </a:pPr>
            <a:r>
              <a:rPr lang="en-US" sz="2828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STATISTICAL DATA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83908"/>
            <a:ext cx="16230600" cy="9519185"/>
            <a:chOff x="0" y="0"/>
            <a:chExt cx="4274726" cy="25071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507110"/>
            </a:xfrm>
            <a:custGeom>
              <a:avLst/>
              <a:gdLst/>
              <a:ahLst/>
              <a:cxnLst/>
              <a:rect l="l" t="t" r="r" b="b"/>
              <a:pathLst>
                <a:path w="4274726" h="2507110">
                  <a:moveTo>
                    <a:pt x="33390" y="0"/>
                  </a:moveTo>
                  <a:lnTo>
                    <a:pt x="4241336" y="0"/>
                  </a:lnTo>
                  <a:cubicBezTo>
                    <a:pt x="4259777" y="0"/>
                    <a:pt x="4274726" y="14949"/>
                    <a:pt x="4274726" y="33390"/>
                  </a:cubicBezTo>
                  <a:lnTo>
                    <a:pt x="4274726" y="2473721"/>
                  </a:lnTo>
                  <a:cubicBezTo>
                    <a:pt x="4274726" y="2482576"/>
                    <a:pt x="4271208" y="2491069"/>
                    <a:pt x="4264946" y="2497331"/>
                  </a:cubicBezTo>
                  <a:cubicBezTo>
                    <a:pt x="4258685" y="2503593"/>
                    <a:pt x="4250192" y="2507110"/>
                    <a:pt x="4241336" y="2507110"/>
                  </a:cubicBezTo>
                  <a:lnTo>
                    <a:pt x="33390" y="2507110"/>
                  </a:lnTo>
                  <a:cubicBezTo>
                    <a:pt x="24534" y="2507110"/>
                    <a:pt x="16041" y="2503593"/>
                    <a:pt x="9780" y="2497331"/>
                  </a:cubicBezTo>
                  <a:cubicBezTo>
                    <a:pt x="3518" y="2491069"/>
                    <a:pt x="0" y="2482576"/>
                    <a:pt x="0" y="2473721"/>
                  </a:cubicBezTo>
                  <a:lnTo>
                    <a:pt x="0" y="33390"/>
                  </a:lnTo>
                  <a:cubicBezTo>
                    <a:pt x="0" y="24534"/>
                    <a:pt x="3518" y="16041"/>
                    <a:pt x="9780" y="9780"/>
                  </a:cubicBezTo>
                  <a:cubicBezTo>
                    <a:pt x="16041" y="3518"/>
                    <a:pt x="24534" y="0"/>
                    <a:pt x="33390" y="0"/>
                  </a:cubicBezTo>
                  <a:close/>
                </a:path>
              </a:pathLst>
            </a:custGeom>
            <a:solidFill>
              <a:srgbClr val="EFF3F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274726" cy="25356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576966" y="2744028"/>
            <a:ext cx="5840140" cy="6017291"/>
            <a:chOff x="0" y="0"/>
            <a:chExt cx="904790" cy="93223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04790" cy="932236"/>
            </a:xfrm>
            <a:custGeom>
              <a:avLst/>
              <a:gdLst/>
              <a:ahLst/>
              <a:cxnLst/>
              <a:rect l="l" t="t" r="r" b="b"/>
              <a:pathLst>
                <a:path w="904790" h="932236">
                  <a:moveTo>
                    <a:pt x="92795" y="0"/>
                  </a:moveTo>
                  <a:lnTo>
                    <a:pt x="811996" y="0"/>
                  </a:lnTo>
                  <a:cubicBezTo>
                    <a:pt x="836606" y="0"/>
                    <a:pt x="860209" y="9777"/>
                    <a:pt x="877611" y="27179"/>
                  </a:cubicBezTo>
                  <a:cubicBezTo>
                    <a:pt x="895014" y="44581"/>
                    <a:pt x="904790" y="68184"/>
                    <a:pt x="904790" y="92795"/>
                  </a:cubicBezTo>
                  <a:lnTo>
                    <a:pt x="904790" y="839441"/>
                  </a:lnTo>
                  <a:cubicBezTo>
                    <a:pt x="904790" y="864052"/>
                    <a:pt x="895014" y="887655"/>
                    <a:pt x="877611" y="905057"/>
                  </a:cubicBezTo>
                  <a:cubicBezTo>
                    <a:pt x="860209" y="922459"/>
                    <a:pt x="836606" y="932236"/>
                    <a:pt x="811996" y="932236"/>
                  </a:cubicBezTo>
                  <a:lnTo>
                    <a:pt x="92795" y="932236"/>
                  </a:lnTo>
                  <a:cubicBezTo>
                    <a:pt x="41546" y="932236"/>
                    <a:pt x="0" y="890690"/>
                    <a:pt x="0" y="839441"/>
                  </a:cubicBezTo>
                  <a:lnTo>
                    <a:pt x="0" y="92795"/>
                  </a:lnTo>
                  <a:cubicBezTo>
                    <a:pt x="0" y="68184"/>
                    <a:pt x="9777" y="44581"/>
                    <a:pt x="27179" y="27179"/>
                  </a:cubicBezTo>
                  <a:cubicBezTo>
                    <a:pt x="44581" y="9777"/>
                    <a:pt x="68184" y="0"/>
                    <a:pt x="92795" y="0"/>
                  </a:cubicBezTo>
                  <a:close/>
                </a:path>
              </a:pathLst>
            </a:custGeom>
            <a:blipFill>
              <a:blip r:embed="rId2"/>
              <a:stretch>
                <a:fillRect l="-9519" r="-9519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1982972" y="1284116"/>
            <a:ext cx="14322056" cy="813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115"/>
              </a:lnSpc>
            </a:pPr>
            <a:r>
              <a:rPr lang="en-US" sz="5995" b="1">
                <a:solidFill>
                  <a:srgbClr val="15577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FUTURE PROSPECTS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783273" y="2686878"/>
            <a:ext cx="8011972" cy="6173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74"/>
              </a:lnSpc>
            </a:pPr>
            <a:r>
              <a:rPr lang="en-US" sz="3124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Autonomous Vehicles</a:t>
            </a:r>
          </a:p>
          <a:p>
            <a:pPr marL="674628" lvl="1" indent="-337314" algn="just">
              <a:lnSpc>
                <a:spcPts val="4374"/>
              </a:lnSpc>
              <a:buFont typeface="Arial"/>
              <a:buChar char="•"/>
            </a:pPr>
            <a:r>
              <a:rPr lang="en-US" sz="3124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High temporal resolution and low latency which detects fast-moving objects &amp; sudden traffic changes</a:t>
            </a:r>
          </a:p>
          <a:p>
            <a:pPr marL="674628" lvl="1" indent="-337314" algn="just">
              <a:lnSpc>
                <a:spcPts val="4374"/>
              </a:lnSpc>
              <a:buFont typeface="Arial"/>
              <a:buChar char="•"/>
            </a:pPr>
            <a:r>
              <a:rPr lang="en-US" sz="3124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Handles extreme lighting shifts </a:t>
            </a:r>
          </a:p>
          <a:p>
            <a:pPr marL="674628" lvl="1" indent="-337314" algn="just">
              <a:lnSpc>
                <a:spcPts val="4374"/>
              </a:lnSpc>
              <a:buFont typeface="Arial"/>
              <a:buChar char="•"/>
            </a:pPr>
            <a:r>
              <a:rPr lang="en-US" sz="3124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Event based cameras complement conventional cameras through providing precise motion information</a:t>
            </a:r>
          </a:p>
          <a:p>
            <a:pPr marL="674628" lvl="1" indent="-337314" algn="just">
              <a:lnSpc>
                <a:spcPts val="4374"/>
              </a:lnSpc>
              <a:buFont typeface="Arial"/>
              <a:buChar char="•"/>
            </a:pPr>
            <a:r>
              <a:rPr lang="en-US" sz="3124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Fusion improves perception reliability in high-speed, adverse conditions</a:t>
            </a:r>
          </a:p>
          <a:p>
            <a:pPr marL="0" lvl="0" indent="0" algn="just">
              <a:lnSpc>
                <a:spcPts val="4374"/>
              </a:lnSpc>
            </a:pPr>
            <a:endParaRPr lang="en-US" sz="3124" dirty="0">
              <a:solidFill>
                <a:srgbClr val="155772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7651150" y="-25400"/>
            <a:ext cx="336631" cy="531492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73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36232" y="383907"/>
            <a:ext cx="17051380" cy="9519185"/>
            <a:chOff x="0" y="0"/>
            <a:chExt cx="4490898" cy="25071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90898" cy="2507110"/>
            </a:xfrm>
            <a:custGeom>
              <a:avLst/>
              <a:gdLst/>
              <a:ahLst/>
              <a:cxnLst/>
              <a:rect l="l" t="t" r="r" b="b"/>
              <a:pathLst>
                <a:path w="4490898" h="2507110">
                  <a:moveTo>
                    <a:pt x="31782" y="0"/>
                  </a:moveTo>
                  <a:lnTo>
                    <a:pt x="4459116" y="0"/>
                  </a:lnTo>
                  <a:cubicBezTo>
                    <a:pt x="4467545" y="0"/>
                    <a:pt x="4475629" y="3348"/>
                    <a:pt x="4481590" y="9309"/>
                  </a:cubicBezTo>
                  <a:cubicBezTo>
                    <a:pt x="4487550" y="15269"/>
                    <a:pt x="4490898" y="23353"/>
                    <a:pt x="4490898" y="31782"/>
                  </a:cubicBezTo>
                  <a:lnTo>
                    <a:pt x="4490898" y="2475328"/>
                  </a:lnTo>
                  <a:cubicBezTo>
                    <a:pt x="4490898" y="2483757"/>
                    <a:pt x="4487550" y="2491841"/>
                    <a:pt x="4481590" y="2497801"/>
                  </a:cubicBezTo>
                  <a:cubicBezTo>
                    <a:pt x="4475629" y="2503762"/>
                    <a:pt x="4467545" y="2507110"/>
                    <a:pt x="4459116" y="2507110"/>
                  </a:cubicBezTo>
                  <a:lnTo>
                    <a:pt x="31782" y="2507110"/>
                  </a:lnTo>
                  <a:cubicBezTo>
                    <a:pt x="23353" y="2507110"/>
                    <a:pt x="15269" y="2503762"/>
                    <a:pt x="9309" y="2497801"/>
                  </a:cubicBezTo>
                  <a:cubicBezTo>
                    <a:pt x="3348" y="2491841"/>
                    <a:pt x="0" y="2483757"/>
                    <a:pt x="0" y="2475328"/>
                  </a:cubicBezTo>
                  <a:lnTo>
                    <a:pt x="0" y="31782"/>
                  </a:lnTo>
                  <a:cubicBezTo>
                    <a:pt x="0" y="23353"/>
                    <a:pt x="3348" y="15269"/>
                    <a:pt x="9309" y="9309"/>
                  </a:cubicBezTo>
                  <a:cubicBezTo>
                    <a:pt x="15269" y="3348"/>
                    <a:pt x="23353" y="0"/>
                    <a:pt x="31782" y="0"/>
                  </a:cubicBezTo>
                  <a:close/>
                </a:path>
              </a:pathLst>
            </a:custGeom>
            <a:solidFill>
              <a:srgbClr val="EFF3F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490898" cy="25356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1885674"/>
            <a:ext cx="10010438" cy="7213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86"/>
              </a:lnSpc>
            </a:pPr>
            <a:r>
              <a:rPr lang="en-US" sz="6000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UAVs (Drones)</a:t>
            </a:r>
          </a:p>
          <a:p>
            <a:pPr algn="just">
              <a:lnSpc>
                <a:spcPts val="3286"/>
              </a:lnSpc>
            </a:pPr>
            <a:endParaRPr lang="en-US" sz="6000" dirty="0">
              <a:solidFill>
                <a:srgbClr val="155772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  <a:p>
            <a:pPr marL="506898" lvl="1" indent="-253449" algn="just">
              <a:lnSpc>
                <a:spcPts val="3286"/>
              </a:lnSpc>
              <a:buFont typeface="Arial"/>
              <a:buChar char="•"/>
            </a:pPr>
            <a:r>
              <a:rPr lang="en-US" sz="3600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Enables indoor navigation where GNSS is unreliable</a:t>
            </a:r>
          </a:p>
          <a:p>
            <a:pPr marL="253449" lvl="1" algn="just">
              <a:lnSpc>
                <a:spcPts val="3286"/>
              </a:lnSpc>
            </a:pPr>
            <a:endParaRPr lang="en-US" sz="3600" dirty="0">
              <a:solidFill>
                <a:srgbClr val="155772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  <a:p>
            <a:pPr marL="506898" lvl="1" indent="-253449" algn="just">
              <a:lnSpc>
                <a:spcPts val="3286"/>
              </a:lnSpc>
              <a:buFont typeface="Arial"/>
              <a:buChar char="•"/>
            </a:pPr>
            <a:r>
              <a:rPr lang="en-US" sz="3600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High temporal resolution and motion-blur resistance suits rapid drone maneuvers</a:t>
            </a:r>
          </a:p>
          <a:p>
            <a:pPr marL="253449" lvl="1" algn="just">
              <a:lnSpc>
                <a:spcPts val="3286"/>
              </a:lnSpc>
            </a:pPr>
            <a:endParaRPr lang="en-US" sz="3600" dirty="0">
              <a:solidFill>
                <a:srgbClr val="155772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  <a:p>
            <a:pPr marL="506898" lvl="1" indent="-253449" algn="just">
              <a:lnSpc>
                <a:spcPts val="3286"/>
              </a:lnSpc>
              <a:buFont typeface="Arial"/>
              <a:buChar char="•"/>
            </a:pPr>
            <a:r>
              <a:rPr lang="en-US" sz="3600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Works well in challenging lighting</a:t>
            </a:r>
          </a:p>
          <a:p>
            <a:pPr marL="253449" lvl="1" algn="just">
              <a:lnSpc>
                <a:spcPts val="3286"/>
              </a:lnSpc>
            </a:pPr>
            <a:endParaRPr lang="en-US" sz="3600" dirty="0">
              <a:solidFill>
                <a:srgbClr val="155772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  <a:p>
            <a:pPr marL="506898" lvl="1" indent="-253449" algn="just">
              <a:lnSpc>
                <a:spcPts val="3286"/>
              </a:lnSpc>
              <a:buFont typeface="Arial"/>
              <a:buChar char="•"/>
            </a:pPr>
            <a:r>
              <a:rPr lang="en-US" sz="3600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Paired with IMU and Visual-Inertial Odometry (VIO) gives real-time position/orientation estimation</a:t>
            </a:r>
          </a:p>
          <a:p>
            <a:pPr marL="253449" lvl="1" algn="just">
              <a:lnSpc>
                <a:spcPts val="3286"/>
              </a:lnSpc>
            </a:pPr>
            <a:endParaRPr lang="en-US" sz="3600" dirty="0">
              <a:solidFill>
                <a:srgbClr val="155772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  <a:p>
            <a:pPr marL="506898" lvl="1" indent="-253449" algn="just">
              <a:lnSpc>
                <a:spcPts val="3286"/>
              </a:lnSpc>
              <a:buFont typeface="Arial"/>
              <a:buChar char="•"/>
            </a:pPr>
            <a:r>
              <a:rPr lang="en-US" sz="3600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Lightweight, low-power makes it ideal for navigation, surveillance, inspection</a:t>
            </a:r>
          </a:p>
          <a:p>
            <a:pPr marL="0" lvl="0" indent="0" algn="just">
              <a:lnSpc>
                <a:spcPts val="3286"/>
              </a:lnSpc>
            </a:pPr>
            <a:endParaRPr lang="en-US" sz="3600" dirty="0">
              <a:solidFill>
                <a:srgbClr val="155772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876084"/>
            <a:ext cx="3658940" cy="346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95"/>
              </a:lnSpc>
            </a:pPr>
            <a:r>
              <a:rPr lang="en-US" sz="2642" b="1">
                <a:solidFill>
                  <a:srgbClr val="15577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FUTURE PROSPECTS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587612" y="-189003"/>
            <a:ext cx="631060" cy="598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86"/>
              </a:lnSpc>
              <a:spcBef>
                <a:spcPct val="0"/>
              </a:spcBef>
            </a:pPr>
            <a:r>
              <a:rPr lang="en-US" sz="2400" dirty="0">
                <a:solidFill>
                  <a:schemeClr val="bg1"/>
                </a:solidFill>
                <a:latin typeface="Canva Sans"/>
                <a:ea typeface="Canva Sans"/>
                <a:cs typeface="Canva Sans"/>
                <a:sym typeface="Canva Sans"/>
              </a:rPr>
              <a:t>23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27A73B3-1588-6FF6-0313-3D1C9A358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25201" y="2705100"/>
            <a:ext cx="6177344" cy="436425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011B5C-F274-8D3E-47C6-54EEA2207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BBDB813-75D3-E444-DFA9-DF91EA18A84C}"/>
              </a:ext>
            </a:extLst>
          </p:cNvPr>
          <p:cNvGrpSpPr/>
          <p:nvPr/>
        </p:nvGrpSpPr>
        <p:grpSpPr>
          <a:xfrm>
            <a:off x="618310" y="409815"/>
            <a:ext cx="17051380" cy="9519185"/>
            <a:chOff x="0" y="0"/>
            <a:chExt cx="4490898" cy="250711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223E02B-90D2-0E96-02FC-21900BEC2FDF}"/>
                </a:ext>
              </a:extLst>
            </p:cNvPr>
            <p:cNvSpPr/>
            <p:nvPr/>
          </p:nvSpPr>
          <p:spPr>
            <a:xfrm>
              <a:off x="0" y="0"/>
              <a:ext cx="4490898" cy="2507110"/>
            </a:xfrm>
            <a:custGeom>
              <a:avLst/>
              <a:gdLst/>
              <a:ahLst/>
              <a:cxnLst/>
              <a:rect l="l" t="t" r="r" b="b"/>
              <a:pathLst>
                <a:path w="4490898" h="2507110">
                  <a:moveTo>
                    <a:pt x="31782" y="0"/>
                  </a:moveTo>
                  <a:lnTo>
                    <a:pt x="4459116" y="0"/>
                  </a:lnTo>
                  <a:cubicBezTo>
                    <a:pt x="4467545" y="0"/>
                    <a:pt x="4475629" y="3348"/>
                    <a:pt x="4481590" y="9309"/>
                  </a:cubicBezTo>
                  <a:cubicBezTo>
                    <a:pt x="4487550" y="15269"/>
                    <a:pt x="4490898" y="23353"/>
                    <a:pt x="4490898" y="31782"/>
                  </a:cubicBezTo>
                  <a:lnTo>
                    <a:pt x="4490898" y="2475328"/>
                  </a:lnTo>
                  <a:cubicBezTo>
                    <a:pt x="4490898" y="2483757"/>
                    <a:pt x="4487550" y="2491841"/>
                    <a:pt x="4481590" y="2497801"/>
                  </a:cubicBezTo>
                  <a:cubicBezTo>
                    <a:pt x="4475629" y="2503762"/>
                    <a:pt x="4467545" y="2507110"/>
                    <a:pt x="4459116" y="2507110"/>
                  </a:cubicBezTo>
                  <a:lnTo>
                    <a:pt x="31782" y="2507110"/>
                  </a:lnTo>
                  <a:cubicBezTo>
                    <a:pt x="23353" y="2507110"/>
                    <a:pt x="15269" y="2503762"/>
                    <a:pt x="9309" y="2497801"/>
                  </a:cubicBezTo>
                  <a:cubicBezTo>
                    <a:pt x="3348" y="2491841"/>
                    <a:pt x="0" y="2483757"/>
                    <a:pt x="0" y="2475328"/>
                  </a:cubicBezTo>
                  <a:lnTo>
                    <a:pt x="0" y="31782"/>
                  </a:lnTo>
                  <a:cubicBezTo>
                    <a:pt x="0" y="23353"/>
                    <a:pt x="3348" y="15269"/>
                    <a:pt x="9309" y="9309"/>
                  </a:cubicBezTo>
                  <a:cubicBezTo>
                    <a:pt x="15269" y="3348"/>
                    <a:pt x="23353" y="0"/>
                    <a:pt x="31782" y="0"/>
                  </a:cubicBezTo>
                  <a:close/>
                </a:path>
              </a:pathLst>
            </a:custGeom>
            <a:solidFill>
              <a:srgbClr val="EFF3F7"/>
            </a:solidFill>
          </p:spPr>
          <p:txBody>
            <a:bodyPr/>
            <a:lstStyle/>
            <a:p>
              <a:endParaRPr lang="en-IN" dirty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23BF8E6-194F-EAAD-2EE0-D927E1F1E096}"/>
                </a:ext>
              </a:extLst>
            </p:cNvPr>
            <p:cNvSpPr txBox="1"/>
            <p:nvPr/>
          </p:nvSpPr>
          <p:spPr>
            <a:xfrm>
              <a:off x="0" y="-28575"/>
              <a:ext cx="4490898" cy="25356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B66F05A9-9EF2-1B5E-E3FB-BE7C98432485}"/>
              </a:ext>
            </a:extLst>
          </p:cNvPr>
          <p:cNvGrpSpPr/>
          <p:nvPr/>
        </p:nvGrpSpPr>
        <p:grpSpPr>
          <a:xfrm>
            <a:off x="11419160" y="1933299"/>
            <a:ext cx="5840140" cy="6017291"/>
            <a:chOff x="0" y="0"/>
            <a:chExt cx="904790" cy="93223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1D94420-8BE7-9A01-B066-9DBF7F082CBA}"/>
                </a:ext>
              </a:extLst>
            </p:cNvPr>
            <p:cNvSpPr/>
            <p:nvPr/>
          </p:nvSpPr>
          <p:spPr>
            <a:xfrm>
              <a:off x="0" y="0"/>
              <a:ext cx="904790" cy="932236"/>
            </a:xfrm>
            <a:custGeom>
              <a:avLst/>
              <a:gdLst/>
              <a:ahLst/>
              <a:cxnLst/>
              <a:rect l="l" t="t" r="r" b="b"/>
              <a:pathLst>
                <a:path w="904790" h="932236">
                  <a:moveTo>
                    <a:pt x="92795" y="0"/>
                  </a:moveTo>
                  <a:lnTo>
                    <a:pt x="811996" y="0"/>
                  </a:lnTo>
                  <a:cubicBezTo>
                    <a:pt x="836606" y="0"/>
                    <a:pt x="860209" y="9777"/>
                    <a:pt x="877611" y="27179"/>
                  </a:cubicBezTo>
                  <a:cubicBezTo>
                    <a:pt x="895014" y="44581"/>
                    <a:pt x="904790" y="68184"/>
                    <a:pt x="904790" y="92795"/>
                  </a:cubicBezTo>
                  <a:lnTo>
                    <a:pt x="904790" y="839441"/>
                  </a:lnTo>
                  <a:cubicBezTo>
                    <a:pt x="904790" y="864052"/>
                    <a:pt x="895014" y="887655"/>
                    <a:pt x="877611" y="905057"/>
                  </a:cubicBezTo>
                  <a:cubicBezTo>
                    <a:pt x="860209" y="922459"/>
                    <a:pt x="836606" y="932236"/>
                    <a:pt x="811996" y="932236"/>
                  </a:cubicBezTo>
                  <a:lnTo>
                    <a:pt x="92795" y="932236"/>
                  </a:lnTo>
                  <a:cubicBezTo>
                    <a:pt x="41546" y="932236"/>
                    <a:pt x="0" y="890690"/>
                    <a:pt x="0" y="839441"/>
                  </a:cubicBezTo>
                  <a:lnTo>
                    <a:pt x="0" y="92795"/>
                  </a:lnTo>
                  <a:cubicBezTo>
                    <a:pt x="0" y="68184"/>
                    <a:pt x="9777" y="44581"/>
                    <a:pt x="27179" y="27179"/>
                  </a:cubicBezTo>
                  <a:cubicBezTo>
                    <a:pt x="44581" y="9777"/>
                    <a:pt x="68184" y="0"/>
                    <a:pt x="92795" y="0"/>
                  </a:cubicBezTo>
                  <a:close/>
                </a:path>
              </a:pathLst>
            </a:custGeom>
            <a:blipFill>
              <a:blip r:embed="rId2"/>
              <a:stretch>
                <a:fillRect l="-1516" r="-1516"/>
              </a:stretch>
            </a:blipFill>
          </p:spPr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D2D748D4-3D66-6505-7CA1-4787D6EEBFB4}"/>
              </a:ext>
            </a:extLst>
          </p:cNvPr>
          <p:cNvSpPr txBox="1"/>
          <p:nvPr/>
        </p:nvSpPr>
        <p:spPr>
          <a:xfrm>
            <a:off x="1028700" y="1885674"/>
            <a:ext cx="10010438" cy="5943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3449" lvl="1" algn="just">
              <a:lnSpc>
                <a:spcPts val="3286"/>
              </a:lnSpc>
            </a:pPr>
            <a:r>
              <a:rPr lang="en-US" sz="4800" b="1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Smart Surveillance</a:t>
            </a:r>
          </a:p>
          <a:p>
            <a:pPr marL="506898" lvl="1" indent="-253449" algn="just">
              <a:lnSpc>
                <a:spcPts val="3286"/>
              </a:lnSpc>
              <a:buFont typeface="Arial"/>
              <a:buChar char="•"/>
            </a:pPr>
            <a:endParaRPr lang="en-US" sz="3600" dirty="0">
              <a:solidFill>
                <a:srgbClr val="155772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  <a:p>
            <a:pPr marL="506898" lvl="1" indent="-253449">
              <a:lnSpc>
                <a:spcPts val="3286"/>
              </a:lnSpc>
              <a:buFont typeface="Arial"/>
              <a:buChar char="•"/>
            </a:pPr>
            <a:r>
              <a:rPr lang="en-US" sz="3600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Low latency + high temporal resolution → detects rapid movements, accidents, suspicious activity</a:t>
            </a:r>
          </a:p>
          <a:p>
            <a:pPr marL="824949" lvl="1" indent="-571500">
              <a:lnSpc>
                <a:spcPts val="3286"/>
              </a:lnSpc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155772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  <a:p>
            <a:pPr marL="506898" lvl="1" indent="-253449">
              <a:lnSpc>
                <a:spcPts val="3286"/>
              </a:lnSpc>
              <a:buFont typeface="Arial"/>
              <a:buChar char="•"/>
            </a:pPr>
            <a:r>
              <a:rPr lang="en-US" sz="3600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Reliable in poor/variable lighting</a:t>
            </a:r>
          </a:p>
          <a:p>
            <a:pPr marL="824949" lvl="1" indent="-571500">
              <a:lnSpc>
                <a:spcPts val="3286"/>
              </a:lnSpc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155772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  <a:p>
            <a:pPr marL="506898" lvl="1" indent="-253449">
              <a:lnSpc>
                <a:spcPts val="3286"/>
              </a:lnSpc>
              <a:buFont typeface="Arial"/>
              <a:buChar char="•"/>
            </a:pPr>
            <a:r>
              <a:rPr lang="en-US" sz="3600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Combined with AI/computer vision → real-time monitoring, faster threat detection</a:t>
            </a:r>
          </a:p>
          <a:p>
            <a:pPr marL="824949" lvl="1" indent="-571500">
              <a:lnSpc>
                <a:spcPts val="3286"/>
              </a:lnSpc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155772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  <a:p>
            <a:pPr marL="824949" lvl="1" indent="-571500">
              <a:lnSpc>
                <a:spcPts val="3286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155772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Suited for public spaces, transport hubs, hospitals, smart cities</a:t>
            </a:r>
          </a:p>
          <a:p>
            <a:pPr marL="0" lvl="0" indent="0" algn="just">
              <a:lnSpc>
                <a:spcPts val="3286"/>
              </a:lnSpc>
            </a:pPr>
            <a:endParaRPr lang="en-US" sz="3600" dirty="0">
              <a:solidFill>
                <a:srgbClr val="155772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DF913F78-1F2A-C077-48E2-6668D21CC550}"/>
              </a:ext>
            </a:extLst>
          </p:cNvPr>
          <p:cNvSpPr txBox="1"/>
          <p:nvPr/>
        </p:nvSpPr>
        <p:spPr>
          <a:xfrm>
            <a:off x="1028700" y="876084"/>
            <a:ext cx="3658940" cy="346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95"/>
              </a:lnSpc>
            </a:pPr>
            <a:r>
              <a:rPr lang="en-US" sz="2642" b="1">
                <a:solidFill>
                  <a:srgbClr val="15577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FUTURE PROSPECTS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4A317E72-6E77-C637-294C-A4662F0D2E09}"/>
              </a:ext>
            </a:extLst>
          </p:cNvPr>
          <p:cNvSpPr txBox="1"/>
          <p:nvPr/>
        </p:nvSpPr>
        <p:spPr>
          <a:xfrm>
            <a:off x="17587612" y="-189003"/>
            <a:ext cx="631060" cy="598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86"/>
              </a:lnSpc>
              <a:spcBef>
                <a:spcPct val="0"/>
              </a:spcBef>
            </a:pPr>
            <a:r>
              <a:rPr lang="en-US" sz="2400" dirty="0">
                <a:solidFill>
                  <a:schemeClr val="bg1"/>
                </a:solidFill>
                <a:latin typeface="Canva Sans"/>
                <a:ea typeface="Canva Sans"/>
                <a:cs typeface="Canva Sans"/>
                <a:sym typeface="Canva Sans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8827817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89998" y="2973968"/>
            <a:ext cx="17108679" cy="6435144"/>
            <a:chOff x="0" y="0"/>
            <a:chExt cx="4505990" cy="16948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05990" cy="1694853"/>
            </a:xfrm>
            <a:custGeom>
              <a:avLst/>
              <a:gdLst/>
              <a:ahLst/>
              <a:cxnLst/>
              <a:rect l="l" t="t" r="r" b="b"/>
              <a:pathLst>
                <a:path w="4505990" h="1694853">
                  <a:moveTo>
                    <a:pt x="23078" y="0"/>
                  </a:moveTo>
                  <a:lnTo>
                    <a:pt x="4482912" y="0"/>
                  </a:lnTo>
                  <a:cubicBezTo>
                    <a:pt x="4489032" y="0"/>
                    <a:pt x="4494902" y="2431"/>
                    <a:pt x="4499230" y="6759"/>
                  </a:cubicBezTo>
                  <a:cubicBezTo>
                    <a:pt x="4503558" y="11087"/>
                    <a:pt x="4505990" y="16957"/>
                    <a:pt x="4505990" y="23078"/>
                  </a:cubicBezTo>
                  <a:lnTo>
                    <a:pt x="4505990" y="1671775"/>
                  </a:lnTo>
                  <a:cubicBezTo>
                    <a:pt x="4505990" y="1677895"/>
                    <a:pt x="4503558" y="1683765"/>
                    <a:pt x="4499230" y="1688093"/>
                  </a:cubicBezTo>
                  <a:cubicBezTo>
                    <a:pt x="4494902" y="1692422"/>
                    <a:pt x="4489032" y="1694853"/>
                    <a:pt x="4482912" y="1694853"/>
                  </a:cubicBezTo>
                  <a:lnTo>
                    <a:pt x="23078" y="1694853"/>
                  </a:lnTo>
                  <a:cubicBezTo>
                    <a:pt x="16957" y="1694853"/>
                    <a:pt x="11087" y="1692422"/>
                    <a:pt x="6759" y="1688093"/>
                  </a:cubicBezTo>
                  <a:cubicBezTo>
                    <a:pt x="2431" y="1683765"/>
                    <a:pt x="0" y="1677895"/>
                    <a:pt x="0" y="1671775"/>
                  </a:cubicBezTo>
                  <a:lnTo>
                    <a:pt x="0" y="23078"/>
                  </a:lnTo>
                  <a:cubicBezTo>
                    <a:pt x="0" y="16957"/>
                    <a:pt x="2431" y="11087"/>
                    <a:pt x="6759" y="6759"/>
                  </a:cubicBezTo>
                  <a:cubicBezTo>
                    <a:pt x="11087" y="2431"/>
                    <a:pt x="16957" y="0"/>
                    <a:pt x="23078" y="0"/>
                  </a:cubicBezTo>
                  <a:close/>
                </a:path>
              </a:pathLst>
            </a:custGeom>
            <a:solidFill>
              <a:srgbClr val="EFF3F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505990" cy="17424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49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7678400" y="190500"/>
            <a:ext cx="381000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25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887015" y="903288"/>
            <a:ext cx="6513969" cy="1566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CITATIONS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9827" y="4429726"/>
            <a:ext cx="16007849" cy="2956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5700" lvl="1" indent="-302850" algn="just">
              <a:lnSpc>
                <a:spcPts val="3927"/>
              </a:lnSpc>
              <a:buFont typeface="Arial"/>
              <a:buChar char="•"/>
            </a:pPr>
            <a:r>
              <a:rPr lang="en-US" sz="280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https://arxiv.org/html/2504.13457 </a:t>
            </a:r>
          </a:p>
          <a:p>
            <a:pPr marL="605700" lvl="1" indent="-302850" algn="just">
              <a:lnSpc>
                <a:spcPts val="3927"/>
              </a:lnSpc>
              <a:buFont typeface="Arial"/>
              <a:buChar char="•"/>
            </a:pPr>
            <a:r>
              <a:rPr lang="en-US" sz="280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https://arxiv.org/html/2408.13627v2 </a:t>
            </a:r>
          </a:p>
          <a:p>
            <a:pPr marL="605700" lvl="1" indent="-302850" algn="just">
              <a:lnSpc>
                <a:spcPts val="3927"/>
              </a:lnSpc>
              <a:buFont typeface="Arial"/>
              <a:buChar char="•"/>
            </a:pPr>
            <a:r>
              <a:rPr lang="en-US" sz="280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https://ijsrem.com/uploads/production/1763788105wpdm_Smart-Surveillance-System.pdf</a:t>
            </a:r>
          </a:p>
          <a:p>
            <a:pPr marL="605700" lvl="1" indent="-302850" algn="just">
              <a:lnSpc>
                <a:spcPts val="3927"/>
              </a:lnSpc>
              <a:buFont typeface="Arial"/>
              <a:buChar char="•"/>
            </a:pPr>
            <a:r>
              <a:rPr lang="en-US" sz="280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https://arxiv.org/html/2504.08588v1 </a:t>
            </a:r>
          </a:p>
          <a:p>
            <a:pPr marL="605700" lvl="1" indent="-302850" algn="just">
              <a:lnSpc>
                <a:spcPts val="3927"/>
              </a:lnSpc>
              <a:buFont typeface="Arial"/>
              <a:buChar char="•"/>
            </a:pPr>
            <a:r>
              <a:rPr lang="en-US" sz="2805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https://arxiv.org/html/2408.13627v2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0938" y="2019300"/>
            <a:ext cx="15826123" cy="7549370"/>
            <a:chOff x="0" y="0"/>
            <a:chExt cx="4168197" cy="19883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68197" cy="1988311"/>
            </a:xfrm>
            <a:custGeom>
              <a:avLst/>
              <a:gdLst/>
              <a:ahLst/>
              <a:cxnLst/>
              <a:rect l="l" t="t" r="r" b="b"/>
              <a:pathLst>
                <a:path w="4168197" h="1988311">
                  <a:moveTo>
                    <a:pt x="24948" y="0"/>
                  </a:moveTo>
                  <a:lnTo>
                    <a:pt x="4143249" y="0"/>
                  </a:lnTo>
                  <a:cubicBezTo>
                    <a:pt x="4149865" y="0"/>
                    <a:pt x="4156211" y="2628"/>
                    <a:pt x="4160890" y="7307"/>
                  </a:cubicBezTo>
                  <a:cubicBezTo>
                    <a:pt x="4165569" y="11986"/>
                    <a:pt x="4168197" y="18332"/>
                    <a:pt x="4168197" y="24948"/>
                  </a:cubicBezTo>
                  <a:lnTo>
                    <a:pt x="4168197" y="1963363"/>
                  </a:lnTo>
                  <a:cubicBezTo>
                    <a:pt x="4168197" y="1969980"/>
                    <a:pt x="4165569" y="1976325"/>
                    <a:pt x="4160890" y="1981004"/>
                  </a:cubicBezTo>
                  <a:cubicBezTo>
                    <a:pt x="4156211" y="1985683"/>
                    <a:pt x="4149865" y="1988311"/>
                    <a:pt x="4143249" y="1988311"/>
                  </a:cubicBezTo>
                  <a:lnTo>
                    <a:pt x="24948" y="1988311"/>
                  </a:lnTo>
                  <a:cubicBezTo>
                    <a:pt x="18332" y="1988311"/>
                    <a:pt x="11986" y="1985683"/>
                    <a:pt x="7307" y="1981004"/>
                  </a:cubicBezTo>
                  <a:cubicBezTo>
                    <a:pt x="2628" y="1976325"/>
                    <a:pt x="0" y="1969980"/>
                    <a:pt x="0" y="1963363"/>
                  </a:cubicBezTo>
                  <a:lnTo>
                    <a:pt x="0" y="24948"/>
                  </a:lnTo>
                  <a:cubicBezTo>
                    <a:pt x="0" y="18332"/>
                    <a:pt x="2628" y="11986"/>
                    <a:pt x="7307" y="7307"/>
                  </a:cubicBezTo>
                  <a:cubicBezTo>
                    <a:pt x="11986" y="2628"/>
                    <a:pt x="18332" y="0"/>
                    <a:pt x="24948" y="0"/>
                  </a:cubicBezTo>
                  <a:close/>
                </a:path>
              </a:pathLst>
            </a:custGeom>
            <a:solidFill>
              <a:srgbClr val="EFF3F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168197" cy="20359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7754600" y="170431"/>
            <a:ext cx="381000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26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501949" y="370456"/>
            <a:ext cx="6455210" cy="1132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15"/>
              </a:lnSpc>
            </a:pPr>
            <a:r>
              <a:rPr lang="en-US" sz="665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CONCLUSION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90459" y="2858780"/>
            <a:ext cx="15107082" cy="4739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IN" sz="2800" dirty="0"/>
              <a:t>Biology-inspired, proven, complementary</a:t>
            </a:r>
            <a:r>
              <a:rPr lang="en-IN" sz="2800" b="1" dirty="0"/>
              <a:t>.</a:t>
            </a:r>
            <a:r>
              <a:rPr lang="en-IN" sz="2800" dirty="0"/>
              <a:t> By mimicking the retina's change-detection principle, event cameras sense only what moves — cutting redundant data and matching the eye's efficiency. This pays off across domains: faster on-chip control for drones, notable accuracy gains in SLAM, and more robust detection in poor lighting than frame-based systems achieve.</a:t>
            </a:r>
          </a:p>
          <a:p>
            <a:r>
              <a:rPr lang="en-IN" sz="2800" dirty="0"/>
              <a:t>But event cameras aren't a replacement — they're complementary. Event data excels at motion and timing precision; frame data still wins on spatial and colour detail. And the retina itself remains far ahead: its 20 specialized cell types and rich spatial processing dwarf what current sensors replicate, which is really just the core change-detection idea. The surrounding ecosystem — algorithms, compression, cost — hasn't caught up to the hardware yet.</a:t>
            </a:r>
          </a:p>
          <a:p>
            <a:r>
              <a:rPr lang="en-IN" sz="2800" dirty="0"/>
              <a:t>As event-frame-IMU fusion matures, event-based vision looks set to become standard wherever latency, speed, or extreme lighting matter most: autonomous vehicles, UAVs, surveillance.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E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89747" y="383908"/>
            <a:ext cx="8969553" cy="9519185"/>
            <a:chOff x="0" y="0"/>
            <a:chExt cx="1389619" cy="14747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89619" cy="1474771"/>
            </a:xfrm>
            <a:custGeom>
              <a:avLst/>
              <a:gdLst/>
              <a:ahLst/>
              <a:cxnLst/>
              <a:rect l="l" t="t" r="r" b="b"/>
              <a:pathLst>
                <a:path w="1389619" h="1474771">
                  <a:moveTo>
                    <a:pt x="60419" y="0"/>
                  </a:moveTo>
                  <a:lnTo>
                    <a:pt x="1329199" y="0"/>
                  </a:lnTo>
                  <a:cubicBezTo>
                    <a:pt x="1345223" y="0"/>
                    <a:pt x="1360591" y="6366"/>
                    <a:pt x="1371922" y="17696"/>
                  </a:cubicBezTo>
                  <a:cubicBezTo>
                    <a:pt x="1383253" y="29027"/>
                    <a:pt x="1389619" y="44395"/>
                    <a:pt x="1389619" y="60419"/>
                  </a:cubicBezTo>
                  <a:lnTo>
                    <a:pt x="1389619" y="1414352"/>
                  </a:lnTo>
                  <a:cubicBezTo>
                    <a:pt x="1389619" y="1447720"/>
                    <a:pt x="1362568" y="1474771"/>
                    <a:pt x="1329199" y="1474771"/>
                  </a:cubicBezTo>
                  <a:lnTo>
                    <a:pt x="60419" y="1474771"/>
                  </a:lnTo>
                  <a:cubicBezTo>
                    <a:pt x="27051" y="1474771"/>
                    <a:pt x="0" y="1447720"/>
                    <a:pt x="0" y="1414352"/>
                  </a:cubicBezTo>
                  <a:lnTo>
                    <a:pt x="0" y="60419"/>
                  </a:lnTo>
                  <a:cubicBezTo>
                    <a:pt x="0" y="27051"/>
                    <a:pt x="27051" y="0"/>
                    <a:pt x="60419" y="0"/>
                  </a:cubicBezTo>
                  <a:close/>
                </a:path>
              </a:pathLst>
            </a:custGeom>
            <a:blipFill>
              <a:blip r:embed="rId2"/>
              <a:stretch>
                <a:fillRect t="-53" b="-5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38200" y="414356"/>
            <a:ext cx="8928543" cy="9519185"/>
            <a:chOff x="0" y="0"/>
            <a:chExt cx="2351550" cy="25071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51550" cy="2507110"/>
            </a:xfrm>
            <a:custGeom>
              <a:avLst/>
              <a:gdLst/>
              <a:ahLst/>
              <a:cxnLst/>
              <a:rect l="l" t="t" r="r" b="b"/>
              <a:pathLst>
                <a:path w="2351550" h="2507110">
                  <a:moveTo>
                    <a:pt x="60697" y="0"/>
                  </a:moveTo>
                  <a:lnTo>
                    <a:pt x="2290854" y="0"/>
                  </a:lnTo>
                  <a:cubicBezTo>
                    <a:pt x="2306951" y="0"/>
                    <a:pt x="2322390" y="6395"/>
                    <a:pt x="2333773" y="17778"/>
                  </a:cubicBezTo>
                  <a:cubicBezTo>
                    <a:pt x="2345156" y="29161"/>
                    <a:pt x="2351550" y="44599"/>
                    <a:pt x="2351550" y="60697"/>
                  </a:cubicBezTo>
                  <a:lnTo>
                    <a:pt x="2351550" y="2446413"/>
                  </a:lnTo>
                  <a:cubicBezTo>
                    <a:pt x="2351550" y="2462511"/>
                    <a:pt x="2345156" y="2477950"/>
                    <a:pt x="2333773" y="2489333"/>
                  </a:cubicBezTo>
                  <a:cubicBezTo>
                    <a:pt x="2322390" y="2500716"/>
                    <a:pt x="2306951" y="2507110"/>
                    <a:pt x="2290854" y="2507110"/>
                  </a:cubicBezTo>
                  <a:lnTo>
                    <a:pt x="60697" y="2507110"/>
                  </a:lnTo>
                  <a:cubicBezTo>
                    <a:pt x="44599" y="2507110"/>
                    <a:pt x="29161" y="2500716"/>
                    <a:pt x="17778" y="2489333"/>
                  </a:cubicBezTo>
                  <a:cubicBezTo>
                    <a:pt x="6395" y="2477950"/>
                    <a:pt x="0" y="2462511"/>
                    <a:pt x="0" y="2446413"/>
                  </a:cubicBezTo>
                  <a:lnTo>
                    <a:pt x="0" y="60697"/>
                  </a:lnTo>
                  <a:cubicBezTo>
                    <a:pt x="0" y="44599"/>
                    <a:pt x="6395" y="29161"/>
                    <a:pt x="17778" y="17778"/>
                  </a:cubicBezTo>
                  <a:cubicBezTo>
                    <a:pt x="29161" y="6395"/>
                    <a:pt x="44599" y="0"/>
                    <a:pt x="60697" y="0"/>
                  </a:cubicBezTo>
                  <a:close/>
                </a:path>
              </a:pathLst>
            </a:custGeom>
            <a:solidFill>
              <a:srgbClr val="EFF3F7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2351550" cy="25356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014430" y="5173949"/>
            <a:ext cx="7614502" cy="1238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367"/>
              </a:lnSpc>
            </a:pPr>
            <a:r>
              <a:rPr lang="en-US" sz="9184" b="1" dirty="0">
                <a:solidFill>
                  <a:srgbClr val="15577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Thank You!!</a:t>
            </a:r>
          </a:p>
        </p:txBody>
      </p:sp>
      <p:sp>
        <p:nvSpPr>
          <p:cNvPr id="9" name="TextBox 9"/>
          <p:cNvSpPr txBox="1"/>
          <p:nvPr/>
        </p:nvSpPr>
        <p:spPr>
          <a:xfrm rot="10800000" flipV="1">
            <a:off x="17602200" y="107641"/>
            <a:ext cx="609600" cy="3355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1737</TotalTime>
  <Words>1155</Words>
  <Application>Microsoft Office PowerPoint</Application>
  <PresentationFormat>Custom</PresentationFormat>
  <Paragraphs>155</Paragraphs>
  <Slides>27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Calibri</vt:lpstr>
      <vt:lpstr>Bricolage Grotesque Bold</vt:lpstr>
      <vt:lpstr>Canva Sans</vt:lpstr>
      <vt:lpstr>Canva Sans Italics</vt:lpstr>
      <vt:lpstr>Aptos</vt:lpstr>
      <vt:lpstr>Canva Sans Bold</vt:lpstr>
      <vt:lpstr>Bricolage Grotesque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Event-Based Eye-Inspired Presentation</dc:title>
  <cp:lastModifiedBy>NEELKEDAR PATIL - 70022600223</cp:lastModifiedBy>
  <cp:revision>9</cp:revision>
  <dcterms:created xsi:type="dcterms:W3CDTF">2006-08-16T00:00:00Z</dcterms:created>
  <dcterms:modified xsi:type="dcterms:W3CDTF">2026-09-08T17:48:44Z</dcterms:modified>
  <dc:identifier>DAHRP8o6m20</dc:identifier>
</cp:coreProperties>
</file>